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70" r:id="rId3"/>
    <p:sldId id="265" r:id="rId4"/>
    <p:sldId id="256" r:id="rId5"/>
    <p:sldId id="257" r:id="rId6"/>
    <p:sldId id="266" r:id="rId7"/>
    <p:sldId id="258" r:id="rId8"/>
    <p:sldId id="260" r:id="rId9"/>
    <p:sldId id="267" r:id="rId10"/>
    <p:sldId id="261" r:id="rId11"/>
    <p:sldId id="262" r:id="rId12"/>
    <p:sldId id="269" r:id="rId13"/>
    <p:sldId id="263" r:id="rId14"/>
    <p:sldId id="268" r:id="rId15"/>
    <p:sldId id="264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8D75-D92F-44A1-A2DC-FABE824CD135}" type="datetimeFigureOut">
              <a:rPr lang="el-GR" smtClean="0"/>
              <a:pPr/>
              <a:t>22/10/2019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1E0C-FEC2-4CB7-BD6D-013A70DA533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8D75-D92F-44A1-A2DC-FABE824CD135}" type="datetimeFigureOut">
              <a:rPr lang="el-GR" smtClean="0"/>
              <a:pPr/>
              <a:t>22/10/2019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1E0C-FEC2-4CB7-BD6D-013A70DA533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8D75-D92F-44A1-A2DC-FABE824CD135}" type="datetimeFigureOut">
              <a:rPr lang="el-GR" smtClean="0"/>
              <a:pPr/>
              <a:t>22/10/2019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1E0C-FEC2-4CB7-BD6D-013A70DA533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8D75-D92F-44A1-A2DC-FABE824CD135}" type="datetimeFigureOut">
              <a:rPr lang="el-GR" smtClean="0"/>
              <a:pPr/>
              <a:t>22/10/2019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1E0C-FEC2-4CB7-BD6D-013A70DA533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8D75-D92F-44A1-A2DC-FABE824CD135}" type="datetimeFigureOut">
              <a:rPr lang="el-GR" smtClean="0"/>
              <a:pPr/>
              <a:t>22/10/2019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1E0C-FEC2-4CB7-BD6D-013A70DA533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8D75-D92F-44A1-A2DC-FABE824CD135}" type="datetimeFigureOut">
              <a:rPr lang="el-GR" smtClean="0"/>
              <a:pPr/>
              <a:t>22/10/2019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1E0C-FEC2-4CB7-BD6D-013A70DA533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8D75-D92F-44A1-A2DC-FABE824CD135}" type="datetimeFigureOut">
              <a:rPr lang="el-GR" smtClean="0"/>
              <a:pPr/>
              <a:t>22/10/2019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1E0C-FEC2-4CB7-BD6D-013A70DA533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8D75-D92F-44A1-A2DC-FABE824CD135}" type="datetimeFigureOut">
              <a:rPr lang="el-GR" smtClean="0"/>
              <a:pPr/>
              <a:t>22/10/2019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1E0C-FEC2-4CB7-BD6D-013A70DA533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8D75-D92F-44A1-A2DC-FABE824CD135}" type="datetimeFigureOut">
              <a:rPr lang="el-GR" smtClean="0"/>
              <a:pPr/>
              <a:t>22/10/2019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1E0C-FEC2-4CB7-BD6D-013A70DA533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8D75-D92F-44A1-A2DC-FABE824CD135}" type="datetimeFigureOut">
              <a:rPr lang="el-GR" smtClean="0"/>
              <a:pPr/>
              <a:t>22/10/2019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1E0C-FEC2-4CB7-BD6D-013A70DA533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8D75-D92F-44A1-A2DC-FABE824CD135}" type="datetimeFigureOut">
              <a:rPr lang="el-GR" smtClean="0"/>
              <a:pPr/>
              <a:t>22/10/2019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B61E0C-FEC2-4CB7-BD6D-013A70DA533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378D75-D92F-44A1-A2DC-FABE824CD135}" type="datetimeFigureOut">
              <a:rPr lang="el-GR" smtClean="0"/>
              <a:pPr/>
              <a:t>22/10/2019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B61E0C-FEC2-4CB7-BD6D-013A70DA5334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72478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 smtClean="0"/>
              <a:t>1</a:t>
            </a:r>
            <a:r>
              <a:rPr lang="el-GR" sz="4000" b="1" baseline="30000" dirty="0" smtClean="0"/>
              <a:t>ο</a:t>
            </a:r>
            <a:r>
              <a:rPr lang="el-GR" sz="4000" b="1" dirty="0" smtClean="0"/>
              <a:t> ΕΙΔΙΚΟ ΝΗΠΙΑΓΩΓΕΙΟ &amp; ΔΗΜΟΤΙΚΟ ΣΧΟΛΕΙΟ ΔΡΑΠΕΤΣΩΝΑΣ</a:t>
            </a:r>
            <a:br>
              <a:rPr lang="el-GR" sz="4000" b="1" dirty="0" smtClean="0"/>
            </a:br>
            <a:r>
              <a:rPr lang="el-GR" sz="4000" b="1" dirty="0" smtClean="0"/>
              <a:t>Αφιέρωμα  στην 28</a:t>
            </a:r>
            <a:r>
              <a:rPr lang="el-GR" sz="4000" b="1" baseline="30000" dirty="0" smtClean="0"/>
              <a:t>η</a:t>
            </a:r>
            <a:r>
              <a:rPr lang="el-GR" sz="4000" b="1" dirty="0" smtClean="0"/>
              <a:t> Οκτωβρίου 1940</a:t>
            </a:r>
            <a:endParaRPr lang="el-GR" sz="4000" b="1" dirty="0"/>
          </a:p>
        </p:txBody>
      </p:sp>
      <p:pic>
        <p:nvPicPr>
          <p:cNvPr id="4" name="3 - Θέση περιεχομένου" descr="οχ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2786058"/>
            <a:ext cx="7308093" cy="37992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6bdf295d858d80fe04ab0f3a91a17b6b_L.jp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4429124" y="1571612"/>
            <a:ext cx="4193529" cy="528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642918"/>
            <a:ext cx="7772400" cy="750390"/>
          </a:xfrm>
        </p:spPr>
        <p:txBody>
          <a:bodyPr/>
          <a:lstStyle/>
          <a:p>
            <a:pPr algn="ctr"/>
            <a:r>
              <a:rPr lang="el-GR" sz="440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</a:rPr>
              <a:t>ΕΘΝΙΚΗ ΓΙΟΡΤΗ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85786" y="1500174"/>
            <a:ext cx="3470144" cy="4929222"/>
          </a:xfrm>
        </p:spPr>
        <p:txBody>
          <a:bodyPr>
            <a:noAutofit/>
          </a:bodyPr>
          <a:lstStyle/>
          <a:p>
            <a:r>
              <a:rPr lang="el-GR" dirty="0" smtClean="0">
                <a:latin typeface="+mj-lt"/>
              </a:rPr>
              <a:t>Γιορτάζει η Πατρίδα</a:t>
            </a:r>
            <a:br>
              <a:rPr lang="el-GR" dirty="0" smtClean="0">
                <a:latin typeface="+mj-lt"/>
              </a:rPr>
            </a:br>
            <a:r>
              <a:rPr lang="el-GR" dirty="0" smtClean="0">
                <a:latin typeface="+mj-lt"/>
              </a:rPr>
              <a:t>μεγάλη χαρά</a:t>
            </a:r>
            <a:br>
              <a:rPr lang="el-GR" dirty="0" smtClean="0">
                <a:latin typeface="+mj-lt"/>
              </a:rPr>
            </a:br>
            <a:r>
              <a:rPr lang="el-GR" dirty="0" smtClean="0">
                <a:latin typeface="+mj-lt"/>
              </a:rPr>
              <a:t>σιμά η δόξα</a:t>
            </a:r>
            <a:br>
              <a:rPr lang="el-GR" dirty="0" smtClean="0">
                <a:latin typeface="+mj-lt"/>
              </a:rPr>
            </a:br>
            <a:r>
              <a:rPr lang="el-GR" dirty="0" smtClean="0">
                <a:latin typeface="+mj-lt"/>
              </a:rPr>
              <a:t>μ’ ολάσπρα φτερά.</a:t>
            </a:r>
          </a:p>
          <a:p>
            <a:endParaRPr lang="el-GR" dirty="0" smtClean="0">
              <a:latin typeface="+mj-lt"/>
            </a:endParaRPr>
          </a:p>
          <a:p>
            <a:r>
              <a:rPr lang="el-GR" dirty="0" smtClean="0">
                <a:latin typeface="+mj-lt"/>
              </a:rPr>
              <a:t>Γιορτάζει η Πατρίδα</a:t>
            </a:r>
            <a:br>
              <a:rPr lang="el-GR" dirty="0" smtClean="0">
                <a:latin typeface="+mj-lt"/>
              </a:rPr>
            </a:br>
            <a:r>
              <a:rPr lang="el-GR" dirty="0" smtClean="0">
                <a:latin typeface="+mj-lt"/>
              </a:rPr>
              <a:t>σε κάθε μεριά</a:t>
            </a:r>
            <a:br>
              <a:rPr lang="el-GR" dirty="0" smtClean="0">
                <a:latin typeface="+mj-lt"/>
              </a:rPr>
            </a:br>
            <a:r>
              <a:rPr lang="el-GR" dirty="0" smtClean="0">
                <a:latin typeface="+mj-lt"/>
              </a:rPr>
              <a:t>μυρίζουν οι δάφνες</a:t>
            </a:r>
            <a:br>
              <a:rPr lang="el-GR" dirty="0" smtClean="0">
                <a:latin typeface="+mj-lt"/>
              </a:rPr>
            </a:br>
            <a:r>
              <a:rPr lang="el-GR" dirty="0" smtClean="0">
                <a:latin typeface="+mj-lt"/>
              </a:rPr>
              <a:t>γελά η Λευτεριά. </a:t>
            </a:r>
          </a:p>
          <a:p>
            <a:endParaRPr lang="el-GR" dirty="0" smtClean="0">
              <a:latin typeface="+mj-lt"/>
            </a:endParaRPr>
          </a:p>
          <a:p>
            <a:r>
              <a:rPr lang="el-GR" dirty="0" smtClean="0">
                <a:latin typeface="+mj-lt"/>
              </a:rPr>
              <a:t>Σ’ αυτή τη γιορτή μας</a:t>
            </a:r>
            <a:br>
              <a:rPr lang="el-GR" dirty="0" smtClean="0">
                <a:latin typeface="+mj-lt"/>
              </a:rPr>
            </a:br>
            <a:r>
              <a:rPr lang="el-GR" dirty="0" smtClean="0">
                <a:latin typeface="+mj-lt"/>
              </a:rPr>
              <a:t>ελάτε παιδιά</a:t>
            </a:r>
            <a:br>
              <a:rPr lang="el-GR" dirty="0" smtClean="0">
                <a:latin typeface="+mj-lt"/>
              </a:rPr>
            </a:br>
            <a:r>
              <a:rPr lang="el-GR" dirty="0" smtClean="0">
                <a:latin typeface="+mj-lt"/>
              </a:rPr>
              <a:t>ψηλά τη σημαία</a:t>
            </a:r>
            <a:br>
              <a:rPr lang="el-GR" dirty="0" smtClean="0">
                <a:latin typeface="+mj-lt"/>
              </a:rPr>
            </a:br>
            <a:r>
              <a:rPr lang="el-GR" dirty="0" smtClean="0">
                <a:latin typeface="+mj-lt"/>
              </a:rPr>
              <a:t>ψηλά την καρδιά</a:t>
            </a:r>
          </a:p>
          <a:p>
            <a:endParaRPr lang="el-GR" dirty="0" smtClean="0">
              <a:latin typeface="+mj-lt"/>
            </a:endParaRPr>
          </a:p>
          <a:p>
            <a:endParaRPr lang="el-GR" dirty="0" smtClean="0">
              <a:latin typeface="+mj-lt"/>
            </a:endParaRPr>
          </a:p>
          <a:p>
            <a:endParaRPr lang="el-GR" dirty="0" smtClean="0">
              <a:latin typeface="+mj-lt"/>
            </a:endParaRPr>
          </a:p>
          <a:p>
            <a:endParaRPr lang="el-GR" dirty="0" smtClean="0">
              <a:latin typeface="+mj-lt"/>
            </a:endParaRPr>
          </a:p>
          <a:p>
            <a:endParaRPr lang="el-GR" dirty="0" smtClean="0">
              <a:latin typeface="+mj-lt"/>
            </a:endParaRPr>
          </a:p>
          <a:p>
            <a:endParaRPr lang="el-GR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143108" y="428604"/>
            <a:ext cx="4956056" cy="771532"/>
          </a:xfrm>
        </p:spPr>
        <p:txBody>
          <a:bodyPr>
            <a:normAutofit/>
          </a:bodyPr>
          <a:lstStyle/>
          <a:p>
            <a:pPr algn="ctr"/>
            <a:r>
              <a:rPr lang="el-GR" sz="4400" dirty="0" smtClean="0"/>
              <a:t>ΓΙΑ ΤΟΝ ΠΟΛΕΜΟ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4643438" y="1500174"/>
            <a:ext cx="3786214" cy="514351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l-GR" dirty="0" smtClean="0">
                <a:latin typeface="+mj-lt"/>
              </a:rPr>
              <a:t>Σε κάθε εθνική γιορτή</a:t>
            </a:r>
            <a:br>
              <a:rPr lang="el-GR" dirty="0" smtClean="0">
                <a:latin typeface="+mj-lt"/>
              </a:rPr>
            </a:br>
            <a:r>
              <a:rPr lang="el-GR" dirty="0" smtClean="0">
                <a:latin typeface="+mj-lt"/>
              </a:rPr>
              <a:t>είμαι περήφανο πολύ</a:t>
            </a:r>
            <a:br>
              <a:rPr lang="el-GR" dirty="0" smtClean="0">
                <a:latin typeface="+mj-lt"/>
              </a:rPr>
            </a:br>
            <a:r>
              <a:rPr lang="el-GR" dirty="0" smtClean="0">
                <a:latin typeface="+mj-lt"/>
              </a:rPr>
              <a:t>νιώθω μια χαρά μεγάλη</a:t>
            </a:r>
            <a:br>
              <a:rPr lang="el-GR" dirty="0" smtClean="0">
                <a:latin typeface="+mj-lt"/>
              </a:rPr>
            </a:br>
            <a:r>
              <a:rPr lang="el-GR" dirty="0" smtClean="0">
                <a:latin typeface="+mj-lt"/>
              </a:rPr>
              <a:t>που δεν σκύβω το κεφάλι.</a:t>
            </a:r>
          </a:p>
          <a:p>
            <a:pPr algn="l"/>
            <a:endParaRPr lang="el-GR" dirty="0" smtClean="0">
              <a:latin typeface="+mj-lt"/>
            </a:endParaRPr>
          </a:p>
          <a:p>
            <a:pPr algn="l"/>
            <a:r>
              <a:rPr lang="el-GR" dirty="0" smtClean="0">
                <a:latin typeface="+mj-lt"/>
              </a:rPr>
              <a:t>Και σκέφτομαι πως οι λαοί</a:t>
            </a:r>
            <a:br>
              <a:rPr lang="el-GR" dirty="0" smtClean="0">
                <a:latin typeface="+mj-lt"/>
              </a:rPr>
            </a:br>
            <a:r>
              <a:rPr lang="el-GR" dirty="0" smtClean="0">
                <a:latin typeface="+mj-lt"/>
              </a:rPr>
              <a:t>που έχουν πόλεμο στη γη</a:t>
            </a:r>
            <a:br>
              <a:rPr lang="el-GR" dirty="0" smtClean="0">
                <a:latin typeface="+mj-lt"/>
              </a:rPr>
            </a:br>
            <a:r>
              <a:rPr lang="el-GR" dirty="0" smtClean="0">
                <a:latin typeface="+mj-lt"/>
              </a:rPr>
              <a:t>τώρα πρέπει να καθίσουν</a:t>
            </a:r>
            <a:br>
              <a:rPr lang="el-GR" dirty="0" smtClean="0">
                <a:latin typeface="+mj-lt"/>
              </a:rPr>
            </a:br>
            <a:r>
              <a:rPr lang="el-GR" dirty="0" smtClean="0">
                <a:latin typeface="+mj-lt"/>
              </a:rPr>
              <a:t>και το πρόβλημα να λύσουν.</a:t>
            </a:r>
          </a:p>
          <a:p>
            <a:pPr algn="l"/>
            <a:endParaRPr lang="el-GR" dirty="0" smtClean="0">
              <a:latin typeface="+mj-lt"/>
            </a:endParaRPr>
          </a:p>
          <a:p>
            <a:pPr algn="l"/>
            <a:r>
              <a:rPr lang="el-GR" dirty="0" smtClean="0">
                <a:latin typeface="+mj-lt"/>
              </a:rPr>
              <a:t>Η έχθρα τους να ξεχαστεί</a:t>
            </a:r>
            <a:br>
              <a:rPr lang="el-GR" dirty="0" smtClean="0">
                <a:latin typeface="+mj-lt"/>
              </a:rPr>
            </a:br>
            <a:r>
              <a:rPr lang="el-GR" dirty="0" smtClean="0">
                <a:latin typeface="+mj-lt"/>
              </a:rPr>
              <a:t>και συμφωνία να γραφεί</a:t>
            </a:r>
            <a:br>
              <a:rPr lang="el-GR" dirty="0" smtClean="0">
                <a:latin typeface="+mj-lt"/>
              </a:rPr>
            </a:br>
            <a:r>
              <a:rPr lang="el-GR" dirty="0" smtClean="0">
                <a:latin typeface="+mj-lt"/>
              </a:rPr>
              <a:t>«Πόλεμος ποτέ μην  γίνει</a:t>
            </a:r>
            <a:br>
              <a:rPr lang="el-GR" dirty="0" smtClean="0">
                <a:latin typeface="+mj-lt"/>
              </a:rPr>
            </a:br>
            <a:r>
              <a:rPr lang="el-GR" dirty="0" smtClean="0">
                <a:latin typeface="+mj-lt"/>
              </a:rPr>
              <a:t>πάντα να ‘χουμε ειρήνη».</a:t>
            </a:r>
          </a:p>
          <a:p>
            <a:pPr algn="l"/>
            <a:endParaRPr lang="el-GR" dirty="0">
              <a:latin typeface="+mj-lt"/>
            </a:endParaRPr>
          </a:p>
        </p:txBody>
      </p:sp>
      <p:pic>
        <p:nvPicPr>
          <p:cNvPr id="4" name="3 - Εικόνα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357430"/>
            <a:ext cx="4025376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85918" y="571480"/>
            <a:ext cx="4543428" cy="714372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Ο Ναπολιτάνος</a:t>
            </a:r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357158" y="1643050"/>
            <a:ext cx="364333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latin typeface="+mj-lt"/>
              </a:rPr>
              <a:t>Μελαχρινέ Ναπολιτάνε</a:t>
            </a:r>
          </a:p>
          <a:p>
            <a:r>
              <a:rPr lang="el-GR" sz="2000" dirty="0" smtClean="0">
                <a:latin typeface="+mj-lt"/>
              </a:rPr>
              <a:t>ο πόλεμος είναι φριχτός</a:t>
            </a:r>
          </a:p>
          <a:p>
            <a:r>
              <a:rPr lang="el-GR" sz="2000" dirty="0" smtClean="0">
                <a:latin typeface="+mj-lt"/>
              </a:rPr>
              <a:t>εσύ μαχαίρωσες τον Πάνο</a:t>
            </a:r>
          </a:p>
          <a:p>
            <a:r>
              <a:rPr lang="el-GR" sz="2000" dirty="0" smtClean="0">
                <a:latin typeface="+mj-lt"/>
              </a:rPr>
              <a:t>μετά σε σκότωσε κι αυτός</a:t>
            </a:r>
          </a:p>
          <a:p>
            <a:endParaRPr lang="el-GR" sz="2000" dirty="0" smtClean="0">
              <a:latin typeface="+mj-lt"/>
            </a:endParaRPr>
          </a:p>
          <a:p>
            <a:r>
              <a:rPr lang="el-GR" sz="2000" dirty="0" smtClean="0">
                <a:latin typeface="+mj-lt"/>
              </a:rPr>
              <a:t> </a:t>
            </a:r>
          </a:p>
          <a:p>
            <a:r>
              <a:rPr lang="el-GR" sz="2000" dirty="0" smtClean="0">
                <a:latin typeface="+mj-lt"/>
              </a:rPr>
              <a:t>Τώρα κοιμάστε αγκαλιασμένοι</a:t>
            </a:r>
          </a:p>
          <a:p>
            <a:r>
              <a:rPr lang="el-GR" sz="2000" dirty="0" smtClean="0">
                <a:latin typeface="+mj-lt"/>
              </a:rPr>
              <a:t>όπως το θέλησε ο Θεός</a:t>
            </a:r>
          </a:p>
          <a:p>
            <a:r>
              <a:rPr lang="el-GR" sz="2000" dirty="0" smtClean="0">
                <a:latin typeface="+mj-lt"/>
              </a:rPr>
              <a:t>να `ναι οι λαοί αδελφωμένοι</a:t>
            </a:r>
          </a:p>
          <a:p>
            <a:r>
              <a:rPr lang="el-GR" sz="2000" dirty="0" smtClean="0">
                <a:latin typeface="+mj-lt"/>
              </a:rPr>
              <a:t>Μαύροι, λευκοί, ένας λαός</a:t>
            </a:r>
          </a:p>
          <a:p>
            <a:r>
              <a:rPr lang="el-GR" sz="2000" dirty="0" smtClean="0">
                <a:latin typeface="+mj-lt"/>
              </a:rPr>
              <a:t> 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4857752" y="1500174"/>
            <a:ext cx="38576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j-lt"/>
              </a:rPr>
              <a:t>Εσύ στη Νάπολη μπαρμπέρης</a:t>
            </a:r>
          </a:p>
          <a:p>
            <a:r>
              <a:rPr lang="el-GR" sz="2000" dirty="0" smtClean="0">
                <a:latin typeface="+mj-lt"/>
              </a:rPr>
              <a:t>κι αυτός ψαράς στο Αιτωλικό</a:t>
            </a:r>
          </a:p>
          <a:p>
            <a:r>
              <a:rPr lang="el-GR" sz="2000" dirty="0" smtClean="0">
                <a:latin typeface="+mj-lt"/>
              </a:rPr>
              <a:t>να μάθεις δε θα καταφέρεις</a:t>
            </a:r>
          </a:p>
          <a:p>
            <a:r>
              <a:rPr lang="el-GR" sz="2000" dirty="0" smtClean="0">
                <a:latin typeface="+mj-lt"/>
              </a:rPr>
              <a:t>πώς φτάσατε στο φονικό</a:t>
            </a:r>
          </a:p>
          <a:p>
            <a:endParaRPr lang="el-GR" sz="2000" dirty="0" smtClean="0">
              <a:latin typeface="+mj-lt"/>
            </a:endParaRPr>
          </a:p>
          <a:p>
            <a:endParaRPr lang="el-GR" sz="2000" dirty="0" smtClean="0">
              <a:latin typeface="+mj-lt"/>
            </a:endParaRPr>
          </a:p>
          <a:p>
            <a:r>
              <a:rPr lang="el-GR" sz="2000" dirty="0" smtClean="0">
                <a:latin typeface="+mj-lt"/>
              </a:rPr>
              <a:t>Τώρα κοιμάστε αγκαλιασμένοι</a:t>
            </a:r>
          </a:p>
          <a:p>
            <a:r>
              <a:rPr lang="el-GR" sz="2000" dirty="0" smtClean="0">
                <a:latin typeface="+mj-lt"/>
              </a:rPr>
              <a:t>όπως το θέλησε ο Θεός</a:t>
            </a:r>
          </a:p>
          <a:p>
            <a:r>
              <a:rPr lang="el-GR" sz="2000" dirty="0" smtClean="0">
                <a:latin typeface="+mj-lt"/>
              </a:rPr>
              <a:t>να `ναι οι λαοί αδελφωμένοι</a:t>
            </a:r>
          </a:p>
          <a:p>
            <a:r>
              <a:rPr lang="el-GR" sz="2000" dirty="0" smtClean="0">
                <a:latin typeface="+mj-lt"/>
              </a:rPr>
              <a:t>Μαύροι, λευκοί, ένας λαός</a:t>
            </a:r>
          </a:p>
          <a:p>
            <a:r>
              <a:rPr lang="el-GR" sz="2000" dirty="0" smtClean="0">
                <a:latin typeface="+mj-lt"/>
              </a:rPr>
              <a:t> </a:t>
            </a:r>
          </a:p>
          <a:p>
            <a:endParaRPr lang="el-GR" sz="2000" dirty="0" smtClean="0">
              <a:latin typeface="+mj-lt"/>
            </a:endParaRPr>
          </a:p>
          <a:p>
            <a:endParaRPr lang="el-GR" sz="2000" dirty="0" smtClean="0">
              <a:latin typeface="+mj-lt"/>
            </a:endParaRPr>
          </a:p>
          <a:p>
            <a:endParaRPr lang="el-GR" sz="2000" dirty="0" smtClean="0">
              <a:latin typeface="+mj-lt"/>
            </a:endParaRPr>
          </a:p>
        </p:txBody>
      </p:sp>
      <p:pic>
        <p:nvPicPr>
          <p:cNvPr id="6" name="5 - Εικόνα" descr="1-πολ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5000636"/>
            <a:ext cx="2428860" cy="1667646"/>
          </a:xfrm>
          <a:prstGeom prst="rect">
            <a:avLst/>
          </a:prstGeom>
        </p:spPr>
      </p:pic>
      <p:pic>
        <p:nvPicPr>
          <p:cNvPr id="5" name="4 - Εικόνα" descr="polemos40b-456x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5072074"/>
            <a:ext cx="2387258" cy="1571612"/>
          </a:xfrm>
          <a:prstGeom prst="rect">
            <a:avLst/>
          </a:prstGeom>
        </p:spPr>
      </p:pic>
      <p:pic>
        <p:nvPicPr>
          <p:cNvPr id="7" name="6 - Εικόνα" descr="cache_1500x3000_Analog_medium_602941_197508_301020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5000636"/>
            <a:ext cx="2643206" cy="1668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7851648" cy="84297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ΕΙΡΗΝΗ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57158" y="1285860"/>
            <a:ext cx="3714776" cy="5357850"/>
          </a:xfrm>
        </p:spPr>
        <p:txBody>
          <a:bodyPr>
            <a:noAutofit/>
          </a:bodyPr>
          <a:lstStyle/>
          <a:p>
            <a:pPr algn="l"/>
            <a:r>
              <a:rPr lang="el-GR" sz="2000" dirty="0" smtClean="0">
                <a:latin typeface="+mj-lt"/>
              </a:rPr>
              <a:t>Θέλω να ζήσω σ’ έναν κόσμο</a:t>
            </a:r>
            <a:br>
              <a:rPr lang="el-GR" sz="2000" dirty="0" smtClean="0">
                <a:latin typeface="+mj-lt"/>
              </a:rPr>
            </a:br>
            <a:r>
              <a:rPr lang="el-GR" sz="2000" dirty="0" smtClean="0">
                <a:latin typeface="+mj-lt"/>
              </a:rPr>
              <a:t>όμορφο και ειρηνικό</a:t>
            </a:r>
            <a:br>
              <a:rPr lang="el-GR" sz="2000" dirty="0" smtClean="0">
                <a:latin typeface="+mj-lt"/>
              </a:rPr>
            </a:br>
            <a:r>
              <a:rPr lang="el-GR" sz="2000" dirty="0" smtClean="0">
                <a:latin typeface="+mj-lt"/>
              </a:rPr>
              <a:t>που όλοι να με αγαπάνε</a:t>
            </a:r>
            <a:br>
              <a:rPr lang="el-GR" sz="2000" dirty="0" smtClean="0">
                <a:latin typeface="+mj-lt"/>
              </a:rPr>
            </a:br>
            <a:r>
              <a:rPr lang="el-GR" sz="2000" dirty="0" smtClean="0">
                <a:latin typeface="+mj-lt"/>
              </a:rPr>
              <a:t>και όλους να τους αγαπώ.</a:t>
            </a:r>
          </a:p>
          <a:p>
            <a:pPr algn="l"/>
            <a:r>
              <a:rPr lang="el-GR" sz="2000" dirty="0" smtClean="0">
                <a:latin typeface="+mj-lt"/>
              </a:rPr>
              <a:t> </a:t>
            </a:r>
          </a:p>
          <a:p>
            <a:pPr algn="l"/>
            <a:r>
              <a:rPr lang="el-GR" sz="2000" dirty="0" smtClean="0">
                <a:latin typeface="+mj-lt"/>
              </a:rPr>
              <a:t>Να σταματήσουν οι </a:t>
            </a:r>
            <a:r>
              <a:rPr lang="el-GR" sz="2000" dirty="0" err="1" smtClean="0">
                <a:latin typeface="+mj-lt"/>
              </a:rPr>
              <a:t>πολέμοι</a:t>
            </a:r>
            <a:r>
              <a:rPr lang="el-GR" sz="2000" dirty="0" smtClean="0">
                <a:latin typeface="+mj-lt"/>
              </a:rPr>
              <a:t/>
            </a:r>
            <a:br>
              <a:rPr lang="el-GR" sz="2000" dirty="0" smtClean="0">
                <a:latin typeface="+mj-lt"/>
              </a:rPr>
            </a:br>
            <a:r>
              <a:rPr lang="el-GR" sz="2000" dirty="0" smtClean="0">
                <a:latin typeface="+mj-lt"/>
              </a:rPr>
              <a:t>να ζήσουν όλοι με χαρά</a:t>
            </a:r>
            <a:br>
              <a:rPr lang="el-GR" sz="2000" dirty="0" smtClean="0">
                <a:latin typeface="+mj-lt"/>
              </a:rPr>
            </a:br>
            <a:r>
              <a:rPr lang="el-GR" sz="2000" dirty="0" smtClean="0">
                <a:latin typeface="+mj-lt"/>
              </a:rPr>
              <a:t>κι όπλα στα χέρια τους μην πάρουν</a:t>
            </a:r>
            <a:br>
              <a:rPr lang="el-GR" sz="2000" dirty="0" smtClean="0">
                <a:latin typeface="+mj-lt"/>
              </a:rPr>
            </a:br>
            <a:r>
              <a:rPr lang="el-GR" sz="2000" dirty="0" smtClean="0">
                <a:latin typeface="+mj-lt"/>
              </a:rPr>
              <a:t>οι άνθρωπο άλλη φορά.</a:t>
            </a:r>
          </a:p>
          <a:p>
            <a:pPr algn="l"/>
            <a:endParaRPr lang="el-GR" sz="2000" dirty="0" smtClean="0">
              <a:latin typeface="+mj-lt"/>
            </a:endParaRPr>
          </a:p>
          <a:p>
            <a:pPr algn="l"/>
            <a:r>
              <a:rPr lang="el-GR" sz="2000" dirty="0" smtClean="0">
                <a:latin typeface="+mj-lt"/>
              </a:rPr>
              <a:t>Η δόξα του σαράντα</a:t>
            </a:r>
            <a:br>
              <a:rPr lang="el-GR" sz="2000" dirty="0" smtClean="0">
                <a:latin typeface="+mj-lt"/>
              </a:rPr>
            </a:br>
            <a:r>
              <a:rPr lang="el-GR" sz="2000" dirty="0" smtClean="0">
                <a:latin typeface="+mj-lt"/>
              </a:rPr>
              <a:t>Ελλάδα κόρη ξακουστή</a:t>
            </a:r>
            <a:br>
              <a:rPr lang="el-GR" sz="2000" dirty="0" smtClean="0">
                <a:latin typeface="+mj-lt"/>
              </a:rPr>
            </a:br>
            <a:r>
              <a:rPr lang="el-GR" sz="2000" dirty="0" smtClean="0">
                <a:latin typeface="+mj-lt"/>
              </a:rPr>
              <a:t>γαλανομάτα κόρη</a:t>
            </a:r>
            <a:br>
              <a:rPr lang="el-GR" sz="2000" dirty="0" smtClean="0">
                <a:latin typeface="+mj-lt"/>
              </a:rPr>
            </a:br>
            <a:r>
              <a:rPr lang="el-GR" sz="2000" dirty="0" smtClean="0">
                <a:latin typeface="+mj-lt"/>
              </a:rPr>
              <a:t>τη δόξα σου αντιλαλούν</a:t>
            </a:r>
            <a:br>
              <a:rPr lang="el-GR" sz="2000" dirty="0" smtClean="0">
                <a:latin typeface="+mj-lt"/>
              </a:rPr>
            </a:br>
            <a:r>
              <a:rPr lang="el-GR" sz="2000" dirty="0" smtClean="0">
                <a:latin typeface="+mj-lt"/>
              </a:rPr>
              <a:t>της Αλβανίας τα όρη.</a:t>
            </a:r>
          </a:p>
          <a:p>
            <a:pPr algn="l"/>
            <a:endParaRPr lang="el-GR" sz="2000" dirty="0" smtClean="0">
              <a:latin typeface="+mj-lt"/>
            </a:endParaRPr>
          </a:p>
          <a:p>
            <a:pPr algn="l"/>
            <a:endParaRPr lang="el-GR" sz="2000" dirty="0" smtClean="0">
              <a:latin typeface="+mj-lt"/>
            </a:endParaRPr>
          </a:p>
          <a:p>
            <a:pPr algn="l"/>
            <a:r>
              <a:rPr lang="en-US" sz="2000" dirty="0" smtClean="0">
                <a:latin typeface="+mj-lt"/>
              </a:rPr>
              <a:t> </a:t>
            </a:r>
            <a:endParaRPr lang="el-GR" sz="2000" dirty="0" smtClean="0">
              <a:latin typeface="+mj-lt"/>
            </a:endParaRPr>
          </a:p>
          <a:p>
            <a:pPr algn="l"/>
            <a:endParaRPr lang="el-GR" sz="2000" dirty="0">
              <a:latin typeface="+mj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4714876" y="1357298"/>
            <a:ext cx="39290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j-lt"/>
              </a:rPr>
              <a:t> Στο όνομα το αθάνατο</a:t>
            </a:r>
            <a:br>
              <a:rPr lang="el-GR" sz="2000" dirty="0" smtClean="0">
                <a:latin typeface="+mj-lt"/>
              </a:rPr>
            </a:br>
            <a:r>
              <a:rPr lang="el-GR" sz="2000" dirty="0" smtClean="0">
                <a:latin typeface="+mj-lt"/>
              </a:rPr>
              <a:t>που δόξες λάμπουν πάντα,</a:t>
            </a:r>
            <a:br>
              <a:rPr lang="el-GR" sz="2000" dirty="0" smtClean="0">
                <a:latin typeface="+mj-lt"/>
              </a:rPr>
            </a:br>
            <a:r>
              <a:rPr lang="el-GR" sz="2000" dirty="0" smtClean="0">
                <a:latin typeface="+mj-lt"/>
              </a:rPr>
              <a:t>σήμερα ακτινοβολεί</a:t>
            </a:r>
            <a:br>
              <a:rPr lang="el-GR" sz="2000" dirty="0" smtClean="0">
                <a:latin typeface="+mj-lt"/>
              </a:rPr>
            </a:br>
            <a:r>
              <a:rPr lang="el-GR" sz="2000" dirty="0" smtClean="0">
                <a:latin typeface="+mj-lt"/>
              </a:rPr>
              <a:t>η δόξα του σαράντα.</a:t>
            </a:r>
          </a:p>
        </p:txBody>
      </p:sp>
      <p:pic>
        <p:nvPicPr>
          <p:cNvPr id="5" name="4 - Εικόνα" descr="imgf1_01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tretch>
            <a:fillRect/>
          </a:stretch>
        </p:blipFill>
        <p:spPr>
          <a:xfrm>
            <a:off x="3929058" y="3357562"/>
            <a:ext cx="4551125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642918"/>
            <a:ext cx="8305800" cy="510334"/>
          </a:xfrm>
        </p:spPr>
        <p:txBody>
          <a:bodyPr>
            <a:noAutofit/>
          </a:bodyPr>
          <a:lstStyle/>
          <a:p>
            <a:r>
              <a:rPr lang="el-GR" sz="4000" b="1" dirty="0" smtClean="0"/>
              <a:t>Η Ελλάδα ποτέ δεν πεθαίνει…</a:t>
            </a:r>
            <a:endParaRPr lang="el-GR" sz="4000" b="1" dirty="0"/>
          </a:p>
        </p:txBody>
      </p:sp>
      <p:sp>
        <p:nvSpPr>
          <p:cNvPr id="3" name="2 - Ορθογώνιο"/>
          <p:cNvSpPr/>
          <p:nvPr/>
        </p:nvSpPr>
        <p:spPr>
          <a:xfrm>
            <a:off x="4500562" y="1214422"/>
            <a:ext cx="42862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Των εχθρών τα φουσάτα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περάσαν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l-GR" sz="1600" dirty="0" smtClean="0">
                <a:latin typeface="Arial" pitchFamily="34" charset="0"/>
                <a:cs typeface="Arial" pitchFamily="34" charset="0"/>
              </a:rPr>
            </a:br>
            <a:r>
              <a:rPr lang="el-GR" sz="1600" dirty="0" smtClean="0">
                <a:latin typeface="Arial" pitchFamily="34" charset="0"/>
                <a:cs typeface="Arial" pitchFamily="34" charset="0"/>
              </a:rPr>
              <a:t>σαν το Λίβα που καίει τα σπαρτά</a:t>
            </a:r>
            <a:br>
              <a:rPr lang="el-GR" sz="1600" dirty="0" smtClean="0">
                <a:latin typeface="Arial" pitchFamily="34" charset="0"/>
                <a:cs typeface="Arial" pitchFamily="34" charset="0"/>
              </a:rPr>
            </a:br>
            <a:r>
              <a:rPr lang="el-GR" sz="1600" dirty="0" smtClean="0">
                <a:latin typeface="Arial" pitchFamily="34" charset="0"/>
                <a:cs typeface="Arial" pitchFamily="34" charset="0"/>
              </a:rPr>
              <a:t>με κανόνια τις πόλεις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χαλάσαν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l-GR" sz="1600" dirty="0" smtClean="0">
                <a:latin typeface="Arial" pitchFamily="34" charset="0"/>
                <a:cs typeface="Arial" pitchFamily="34" charset="0"/>
              </a:rPr>
            </a:br>
            <a:r>
              <a:rPr lang="el-GR" sz="1600" dirty="0" smtClean="0">
                <a:latin typeface="Arial" pitchFamily="34" charset="0"/>
                <a:cs typeface="Arial" pitchFamily="34" charset="0"/>
              </a:rPr>
              <a:t>μας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ανάψαν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φωτιές στα χωριά</a:t>
            </a:r>
            <a:br>
              <a:rPr lang="el-GR" sz="1600" dirty="0" smtClean="0">
                <a:latin typeface="Arial" pitchFamily="34" charset="0"/>
                <a:cs typeface="Arial" pitchFamily="34" charset="0"/>
              </a:rPr>
            </a:br>
            <a:r>
              <a:rPr lang="el-GR" sz="1600" dirty="0" smtClean="0">
                <a:latin typeface="Arial" pitchFamily="34" charset="0"/>
                <a:cs typeface="Arial" pitchFamily="34" charset="0"/>
              </a:rPr>
              <a:t>Μα οι εχθροί μας πια τώρα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σκορπίσαν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l-GR" sz="1600" dirty="0" smtClean="0">
                <a:latin typeface="Arial" pitchFamily="34" charset="0"/>
                <a:cs typeface="Arial" pitchFamily="34" charset="0"/>
              </a:rPr>
            </a:br>
            <a:r>
              <a:rPr lang="el-GR" sz="1600" dirty="0" smtClean="0">
                <a:latin typeface="Arial" pitchFamily="34" charset="0"/>
                <a:cs typeface="Arial" pitchFamily="34" charset="0"/>
              </a:rPr>
              <a:t>και ξανάρθε για μας λευτεριά,</a:t>
            </a:r>
            <a:br>
              <a:rPr lang="el-GR" sz="1600" dirty="0" smtClean="0">
                <a:latin typeface="Arial" pitchFamily="34" charset="0"/>
                <a:cs typeface="Arial" pitchFamily="34" charset="0"/>
              </a:rPr>
            </a:br>
            <a:r>
              <a:rPr lang="el-GR" sz="1600" dirty="0" smtClean="0">
                <a:latin typeface="Arial" pitchFamily="34" charset="0"/>
                <a:cs typeface="Arial" pitchFamily="34" charset="0"/>
              </a:rPr>
              <a:t>για να φτιάξουμε τα όσα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γκρεμίσαν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l-GR" sz="1600" dirty="0" smtClean="0">
                <a:latin typeface="Arial" pitchFamily="34" charset="0"/>
                <a:cs typeface="Arial" pitchFamily="34" charset="0"/>
              </a:rPr>
            </a:br>
            <a:r>
              <a:rPr lang="el-GR" sz="1600" dirty="0" smtClean="0">
                <a:latin typeface="Arial" pitchFamily="34" charset="0"/>
                <a:cs typeface="Arial" pitchFamily="34" charset="0"/>
              </a:rPr>
              <a:t>ας κοιτάξουμε τώρα μπροστά</a:t>
            </a:r>
            <a:br>
              <a:rPr lang="el-GR" sz="1600" dirty="0" smtClean="0">
                <a:latin typeface="Arial" pitchFamily="34" charset="0"/>
                <a:cs typeface="Arial" pitchFamily="34" charset="0"/>
              </a:rPr>
            </a:br>
            <a:r>
              <a:rPr lang="el-GR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l-GR" sz="1600" dirty="0" smtClean="0">
                <a:latin typeface="Arial" pitchFamily="34" charset="0"/>
                <a:cs typeface="Arial" pitchFamily="34" charset="0"/>
              </a:rPr>
            </a:br>
            <a:r>
              <a:rPr lang="el-GR" sz="1600" dirty="0" smtClean="0">
                <a:latin typeface="Arial" pitchFamily="34" charset="0"/>
                <a:cs typeface="Arial" pitchFamily="34" charset="0"/>
              </a:rPr>
              <a:t>Η Ελλάδα ποτέ δεν πεθαίνει</a:t>
            </a:r>
            <a:br>
              <a:rPr lang="el-GR" sz="1600" dirty="0" smtClean="0">
                <a:latin typeface="Arial" pitchFamily="34" charset="0"/>
                <a:cs typeface="Arial" pitchFamily="34" charset="0"/>
              </a:rPr>
            </a:br>
            <a:r>
              <a:rPr lang="el-GR" sz="1600" dirty="0" smtClean="0">
                <a:latin typeface="Arial" pitchFamily="34" charset="0"/>
                <a:cs typeface="Arial" pitchFamily="34" charset="0"/>
              </a:rPr>
              <a:t>δεν τη σκιάζει φοβέρα καμιά</a:t>
            </a:r>
            <a:br>
              <a:rPr lang="el-GR" sz="1600" dirty="0" smtClean="0">
                <a:latin typeface="Arial" pitchFamily="34" charset="0"/>
                <a:cs typeface="Arial" pitchFamily="34" charset="0"/>
              </a:rPr>
            </a:br>
            <a:r>
              <a:rPr lang="el-GR" sz="1600" dirty="0" smtClean="0">
                <a:latin typeface="Arial" pitchFamily="34" charset="0"/>
                <a:cs typeface="Arial" pitchFamily="34" charset="0"/>
              </a:rPr>
              <a:t>μόνο λίγο καιρό ξαποσταίνει</a:t>
            </a:r>
            <a:br>
              <a:rPr lang="el-GR" sz="1600" dirty="0" smtClean="0">
                <a:latin typeface="Arial" pitchFamily="34" charset="0"/>
                <a:cs typeface="Arial" pitchFamily="34" charset="0"/>
              </a:rPr>
            </a:br>
            <a:r>
              <a:rPr lang="el-GR" sz="1600" dirty="0" smtClean="0">
                <a:latin typeface="Arial" pitchFamily="34" charset="0"/>
                <a:cs typeface="Arial" pitchFamily="34" charset="0"/>
              </a:rPr>
              <a:t>και ξανά προς τη δόξα τραβά (τραβά, τραβά)</a:t>
            </a:r>
            <a:br>
              <a:rPr lang="el-GR" sz="1600" dirty="0" smtClean="0">
                <a:latin typeface="Arial" pitchFamily="34" charset="0"/>
                <a:cs typeface="Arial" pitchFamily="34" charset="0"/>
              </a:rPr>
            </a:br>
            <a:r>
              <a:rPr lang="el-GR" sz="1600" dirty="0" smtClean="0">
                <a:latin typeface="Arial" pitchFamily="34" charset="0"/>
                <a:cs typeface="Arial" pitchFamily="34" charset="0"/>
              </a:rPr>
              <a:t>και ξανά προς τη δόξα τραβά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- Εικόνα" descr="19401.jpg"/>
          <p:cNvPicPr>
            <a:picLocks noChangeAspect="1"/>
          </p:cNvPicPr>
          <p:nvPr/>
        </p:nvPicPr>
        <p:blipFill>
          <a:blip r:embed="rId2">
            <a:lum bright="-20000" contrast="20000"/>
          </a:blip>
          <a:stretch>
            <a:fillRect/>
          </a:stretch>
        </p:blipFill>
        <p:spPr>
          <a:xfrm>
            <a:off x="214282" y="3857628"/>
            <a:ext cx="3643338" cy="2260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42910" y="4071942"/>
            <a:ext cx="7854696" cy="1752600"/>
          </a:xfrm>
        </p:spPr>
        <p:txBody>
          <a:bodyPr>
            <a:normAutofit fontScale="92500"/>
          </a:bodyPr>
          <a:lstStyle/>
          <a:p>
            <a:pPr algn="l"/>
            <a:r>
              <a:rPr lang="el-GR" b="1" dirty="0" smtClean="0">
                <a:latin typeface="+mj-lt"/>
              </a:rPr>
              <a:t>«Από τώρα και στο εξής δε θα λέμε ότι οι Έλληνες πολεμούν σαν ήρωες, αλλά ότι οι ήρωες πολεμούν σαν Έλληνες» </a:t>
            </a:r>
          </a:p>
          <a:p>
            <a:pPr algn="l"/>
            <a:endParaRPr lang="el-GR" dirty="0" smtClean="0">
              <a:latin typeface="+mj-lt"/>
            </a:endParaRPr>
          </a:p>
          <a:p>
            <a:r>
              <a:rPr lang="el-GR" sz="2200" dirty="0" smtClean="0">
                <a:latin typeface="+mj-lt"/>
              </a:rPr>
              <a:t>Δημοσίευμα αγγλικής εφημερίδας στις 4 Απριλίου 1941</a:t>
            </a:r>
            <a:endParaRPr lang="el-GR" sz="2200" dirty="0">
              <a:latin typeface="+mj-lt"/>
            </a:endParaRPr>
          </a:p>
        </p:txBody>
      </p:sp>
      <p:pic>
        <p:nvPicPr>
          <p:cNvPr id="5" name="4 - Εικόνα" descr="oxi1940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785794"/>
            <a:ext cx="4143404" cy="2724288"/>
          </a:xfrm>
          <a:prstGeom prst="rect">
            <a:avLst/>
          </a:prstGeom>
        </p:spPr>
      </p:pic>
      <p:pic>
        <p:nvPicPr>
          <p:cNvPr id="4" name="3 - Εικόνα" descr="DIMOPOULOS-600x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5072074"/>
            <a:ext cx="1214428" cy="1619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419038" y="1357298"/>
            <a:ext cx="4367408" cy="3571900"/>
          </a:xfrm>
        </p:spPr>
        <p:txBody>
          <a:bodyPr>
            <a:normAutofit/>
          </a:bodyPr>
          <a:lstStyle/>
          <a:p>
            <a:r>
              <a:rPr lang="el-GR" sz="1800" dirty="0" smtClean="0">
                <a:latin typeface="+mj-lt"/>
              </a:rPr>
              <a:t>Και ‘μείς στο πανηγύρι της μάχης</a:t>
            </a:r>
          </a:p>
          <a:p>
            <a:r>
              <a:rPr lang="el-GR" sz="1800" dirty="0" smtClean="0">
                <a:latin typeface="+mj-lt"/>
              </a:rPr>
              <a:t>Δουλέψαμε, δε μείναμε στη πάντα</a:t>
            </a:r>
          </a:p>
          <a:p>
            <a:r>
              <a:rPr lang="el-GR" sz="1800" dirty="0" smtClean="0">
                <a:latin typeface="+mj-lt"/>
              </a:rPr>
              <a:t>Κουβαλάγαμε στην πλάτη ταχτικά</a:t>
            </a:r>
          </a:p>
          <a:p>
            <a:r>
              <a:rPr lang="el-GR" sz="1800" dirty="0" smtClean="0">
                <a:latin typeface="+mj-lt"/>
              </a:rPr>
              <a:t>Εκεί στα βουνά πυρομαχικά.</a:t>
            </a:r>
          </a:p>
          <a:p>
            <a:endParaRPr lang="el-GR" sz="1800" dirty="0" smtClean="0">
              <a:latin typeface="+mj-lt"/>
            </a:endParaRPr>
          </a:p>
          <a:p>
            <a:r>
              <a:rPr lang="el-GR" sz="1800" dirty="0" smtClean="0">
                <a:latin typeface="+mj-lt"/>
              </a:rPr>
              <a:t>Μαζί με τους ναύτες και τους φαντάρους</a:t>
            </a:r>
          </a:p>
          <a:p>
            <a:r>
              <a:rPr lang="el-GR" sz="1800" dirty="0" smtClean="0">
                <a:latin typeface="+mj-lt"/>
              </a:rPr>
              <a:t>Βρεθήκαμε πρώτες στου πολέμου τη γραμμή</a:t>
            </a:r>
          </a:p>
          <a:p>
            <a:r>
              <a:rPr lang="el-GR" sz="1800" dirty="0" smtClean="0">
                <a:latin typeface="+mj-lt"/>
              </a:rPr>
              <a:t>Ποτέ δε λογαριάσαμε τον Χάρο</a:t>
            </a:r>
          </a:p>
          <a:p>
            <a:r>
              <a:rPr lang="el-GR" sz="1800" dirty="0" smtClean="0">
                <a:latin typeface="+mj-lt"/>
              </a:rPr>
              <a:t>Για την Ελλάδα τη γλυκιά.</a:t>
            </a:r>
          </a:p>
          <a:p>
            <a:endParaRPr lang="el-GR" sz="1800" dirty="0" smtClean="0">
              <a:latin typeface="+mj-lt"/>
            </a:endParaRPr>
          </a:p>
          <a:p>
            <a:endParaRPr lang="el-GR" sz="1800" dirty="0" smtClean="0">
              <a:latin typeface="+mj-lt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2025982" y="357166"/>
            <a:ext cx="5092036" cy="76944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el-GR" sz="44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Οι Νικητές του ‘40</a:t>
            </a:r>
          </a:p>
        </p:txBody>
      </p:sp>
      <p:pic>
        <p:nvPicPr>
          <p:cNvPr id="8" name="7 - Εικόνα" descr="4a22eab77ea44ad68917cc264a9d1cb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95" y="4929198"/>
            <a:ext cx="2928937" cy="1757363"/>
          </a:xfrm>
          <a:prstGeom prst="rect">
            <a:avLst/>
          </a:prstGeom>
        </p:spPr>
      </p:pic>
      <p:pic>
        <p:nvPicPr>
          <p:cNvPr id="9" name="8 - Εικόνα" descr="1940-20-7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1785926"/>
            <a:ext cx="3133721" cy="2350291"/>
          </a:xfrm>
          <a:prstGeom prst="rect">
            <a:avLst/>
          </a:prstGeom>
        </p:spPr>
      </p:pic>
      <p:pic>
        <p:nvPicPr>
          <p:cNvPr id="11" name="10 - Εικόνα" descr="gynaikes-1940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4929198"/>
            <a:ext cx="3330351" cy="1748434"/>
          </a:xfrm>
          <a:prstGeom prst="rect">
            <a:avLst/>
          </a:prstGeom>
        </p:spPr>
      </p:pic>
      <p:pic>
        <p:nvPicPr>
          <p:cNvPr id="10" name="9 - Εικόνα" descr="Gynaikes_Pindo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802" y="4929198"/>
            <a:ext cx="2500330" cy="17418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093" y="1391327"/>
            <a:ext cx="1112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j-lt"/>
              </a:rPr>
              <a:t>Ελληνίδα:</a:t>
            </a:r>
            <a:endParaRPr lang="el-GR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032" y="3008620"/>
            <a:ext cx="1238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j-lt"/>
              </a:rPr>
              <a:t>Νοσοκόμα:</a:t>
            </a:r>
            <a:endParaRPr lang="el-GR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22-224814_musical-notes-clipart-transparent-background-musical-notes-wi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5625462"/>
            <a:ext cx="2786082" cy="1232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15328" cy="653210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Βάζει ο Ντούτσε τη στολή του-1941</a:t>
            </a:r>
            <a:endParaRPr lang="el-G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71472" y="1357298"/>
            <a:ext cx="4286280" cy="44291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1600" dirty="0" smtClean="0">
                <a:latin typeface="+mj-lt"/>
                <a:cs typeface="Arial" pitchFamily="34" charset="0"/>
              </a:rPr>
              <a:t>Βάζει ο Ντούτσε τη στολή του</a:t>
            </a:r>
            <a:endParaRPr lang="en-US" sz="1600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r>
              <a:rPr lang="el-GR" sz="1600" dirty="0" smtClean="0">
                <a:latin typeface="+mj-lt"/>
                <a:cs typeface="Arial" pitchFamily="34" charset="0"/>
              </a:rPr>
              <a:t> και την σκούφια την ψηλή του,</a:t>
            </a:r>
            <a:endParaRPr lang="en-US" sz="1600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r>
              <a:rPr lang="el-GR" sz="1600" dirty="0" smtClean="0">
                <a:latin typeface="+mj-lt"/>
                <a:cs typeface="Arial" pitchFamily="34" charset="0"/>
              </a:rPr>
              <a:t> μ’ όλα τα φτερά. (Χ2)</a:t>
            </a:r>
            <a:endParaRPr lang="en-US" sz="1600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r>
              <a:rPr lang="el-GR" sz="1600" dirty="0" smtClean="0">
                <a:latin typeface="+mj-lt"/>
                <a:cs typeface="Arial" pitchFamily="34" charset="0"/>
              </a:rPr>
              <a:t>Και μια νύχτα με φεγγάρι </a:t>
            </a:r>
            <a:endParaRPr lang="en-US" sz="1600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r>
              <a:rPr lang="el-GR" sz="1600" dirty="0" smtClean="0">
                <a:latin typeface="+mj-lt"/>
                <a:cs typeface="Arial" pitchFamily="34" charset="0"/>
              </a:rPr>
              <a:t>την Ελλάδα πάει να πάρει, </a:t>
            </a:r>
            <a:endParaRPr lang="en-US" sz="1600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r>
              <a:rPr lang="el-GR" sz="1600" dirty="0" err="1" smtClean="0">
                <a:latin typeface="+mj-lt"/>
                <a:cs typeface="Arial" pitchFamily="34" charset="0"/>
              </a:rPr>
              <a:t>βρε</a:t>
            </a:r>
            <a:r>
              <a:rPr lang="el-GR" sz="1600" dirty="0" smtClean="0">
                <a:latin typeface="+mj-lt"/>
                <a:cs typeface="Arial" pitchFamily="34" charset="0"/>
              </a:rPr>
              <a:t> τον φουκαρά</a:t>
            </a:r>
            <a:r>
              <a:rPr lang="en-US" sz="1600" dirty="0" smtClean="0">
                <a:latin typeface="+mj-lt"/>
                <a:cs typeface="Arial" pitchFamily="34" charset="0"/>
              </a:rPr>
              <a:t>! (X2)</a:t>
            </a:r>
            <a:endParaRPr lang="el-GR" sz="1600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r>
              <a:rPr lang="el-GR" sz="1600" dirty="0" err="1" smtClean="0">
                <a:latin typeface="+mj-lt"/>
                <a:cs typeface="Arial" pitchFamily="34" charset="0"/>
              </a:rPr>
              <a:t>Ωωωωωωωχ</a:t>
            </a:r>
            <a:r>
              <a:rPr lang="el-GR" sz="1600" dirty="0" smtClean="0">
                <a:latin typeface="+mj-lt"/>
                <a:cs typeface="Arial" pitchFamily="34" charset="0"/>
              </a:rPr>
              <a:t>!</a:t>
            </a:r>
          </a:p>
          <a:p>
            <a:pPr>
              <a:buNone/>
            </a:pPr>
            <a:endParaRPr lang="el-GR" sz="1600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r>
              <a:rPr lang="el-GR" sz="1600" dirty="0" smtClean="0">
                <a:latin typeface="+mj-lt"/>
                <a:cs typeface="Arial" pitchFamily="34" charset="0"/>
              </a:rPr>
              <a:t>Τον τσολιά μας το λεβέντη </a:t>
            </a:r>
          </a:p>
          <a:p>
            <a:pPr>
              <a:buNone/>
            </a:pPr>
            <a:r>
              <a:rPr lang="el-GR" sz="1600" dirty="0" smtClean="0">
                <a:latin typeface="+mj-lt"/>
                <a:cs typeface="Arial" pitchFamily="34" charset="0"/>
              </a:rPr>
              <a:t>βρίσκει στα βουνά,</a:t>
            </a:r>
          </a:p>
          <a:p>
            <a:pPr>
              <a:buNone/>
            </a:pPr>
            <a:r>
              <a:rPr lang="el-GR" sz="1600" dirty="0" smtClean="0">
                <a:latin typeface="+mj-lt"/>
                <a:cs typeface="Arial" pitchFamily="34" charset="0"/>
              </a:rPr>
              <a:t>και ταράζει τον αφέντη </a:t>
            </a:r>
          </a:p>
          <a:p>
            <a:pPr>
              <a:buNone/>
            </a:pPr>
            <a:r>
              <a:rPr lang="el-GR" sz="1600" dirty="0" smtClean="0">
                <a:latin typeface="+mj-lt"/>
                <a:cs typeface="Arial" pitchFamily="34" charset="0"/>
              </a:rPr>
              <a:t>τον μακαρονά.</a:t>
            </a:r>
          </a:p>
          <a:p>
            <a:pPr>
              <a:buNone/>
            </a:pPr>
            <a:r>
              <a:rPr lang="el-GR" sz="1600" dirty="0" smtClean="0">
                <a:latin typeface="+mj-lt"/>
                <a:cs typeface="Arial" pitchFamily="34" charset="0"/>
              </a:rPr>
              <a:t>Αχ </a:t>
            </a:r>
            <a:r>
              <a:rPr lang="el-GR" sz="1600" dirty="0" err="1" smtClean="0">
                <a:latin typeface="+mj-lt"/>
                <a:cs typeface="Arial" pitchFamily="34" charset="0"/>
              </a:rPr>
              <a:t>Τσιάνο</a:t>
            </a:r>
            <a:r>
              <a:rPr lang="el-GR" sz="1600" dirty="0" smtClean="0">
                <a:latin typeface="+mj-lt"/>
                <a:cs typeface="Arial" pitchFamily="34" charset="0"/>
              </a:rPr>
              <a:t>, θα τρελαθώ, </a:t>
            </a:r>
            <a:r>
              <a:rPr lang="el-GR" sz="1600" dirty="0" err="1" smtClean="0">
                <a:latin typeface="+mj-lt"/>
                <a:cs typeface="Arial" pitchFamily="34" charset="0"/>
              </a:rPr>
              <a:t>Τσιάνο</a:t>
            </a:r>
            <a:r>
              <a:rPr lang="el-GR" sz="1600" dirty="0" smtClean="0">
                <a:latin typeface="+mj-lt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el-GR" sz="1600" dirty="0" smtClean="0">
                <a:latin typeface="+mj-lt"/>
                <a:cs typeface="Arial" pitchFamily="34" charset="0"/>
              </a:rPr>
              <a:t>με τους τσολιάδες ποιος μου είπε να τα βάνω.</a:t>
            </a:r>
          </a:p>
          <a:p>
            <a:pPr>
              <a:buNone/>
            </a:pPr>
            <a:endParaRPr lang="el-GR" sz="1600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endParaRPr lang="el-GR" sz="1600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endParaRPr lang="el-GR" sz="1600" dirty="0">
              <a:latin typeface="+mj-lt"/>
              <a:cs typeface="Arial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5000628" y="1500174"/>
            <a:ext cx="392905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1600" dirty="0" smtClean="0">
                <a:latin typeface="+mj-lt"/>
                <a:cs typeface="Arial" pitchFamily="34" charset="0"/>
              </a:rPr>
              <a:t>Ξεκινάει την άλλη μέρα</a:t>
            </a:r>
          </a:p>
          <a:p>
            <a:pPr>
              <a:buNone/>
            </a:pPr>
            <a:r>
              <a:rPr lang="el-GR" sz="1600" dirty="0" smtClean="0">
                <a:latin typeface="+mj-lt"/>
                <a:cs typeface="Arial" pitchFamily="34" charset="0"/>
              </a:rPr>
              <a:t> μα και πάλι ακούει «ΑΕΡΑ» </a:t>
            </a:r>
          </a:p>
          <a:p>
            <a:pPr>
              <a:buNone/>
            </a:pPr>
            <a:r>
              <a:rPr lang="el-GR" sz="1600" dirty="0" smtClean="0">
                <a:latin typeface="+mj-lt"/>
                <a:cs typeface="Arial" pitchFamily="34" charset="0"/>
              </a:rPr>
              <a:t>από τον τσολιά,</a:t>
            </a:r>
            <a:r>
              <a:rPr lang="en-US" sz="1600" dirty="0" smtClean="0">
                <a:latin typeface="+mj-lt"/>
                <a:cs typeface="Arial" pitchFamily="34" charset="0"/>
              </a:rPr>
              <a:t> (X2)</a:t>
            </a:r>
            <a:r>
              <a:rPr lang="el-GR" sz="1600" dirty="0" smtClean="0">
                <a:latin typeface="+mj-lt"/>
                <a:cs typeface="Arial" pitchFamily="34" charset="0"/>
              </a:rPr>
              <a:t> </a:t>
            </a:r>
            <a:endParaRPr lang="en-US" sz="1600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r>
              <a:rPr lang="el-GR" sz="1600" dirty="0" smtClean="0">
                <a:latin typeface="+mj-lt"/>
                <a:cs typeface="Arial" pitchFamily="34" charset="0"/>
              </a:rPr>
              <a:t>δρόμο παίρνει και δρομάκι </a:t>
            </a:r>
          </a:p>
          <a:p>
            <a:pPr>
              <a:buNone/>
            </a:pPr>
            <a:r>
              <a:rPr lang="el-GR" sz="1600" dirty="0" smtClean="0">
                <a:latin typeface="+mj-lt"/>
                <a:cs typeface="Arial" pitchFamily="34" charset="0"/>
              </a:rPr>
              <a:t>και πηδάει το ποταμάκι, </a:t>
            </a:r>
          </a:p>
          <a:p>
            <a:pPr>
              <a:buNone/>
            </a:pPr>
            <a:r>
              <a:rPr lang="el-GR" sz="1600" dirty="0" smtClean="0">
                <a:latin typeface="+mj-lt"/>
                <a:cs typeface="Arial" pitchFamily="34" charset="0"/>
              </a:rPr>
              <a:t>ξέρει την δουλειά.</a:t>
            </a:r>
            <a:r>
              <a:rPr lang="en-US" sz="1600" dirty="0" smtClean="0">
                <a:latin typeface="+mj-lt"/>
                <a:cs typeface="Arial" pitchFamily="34" charset="0"/>
              </a:rPr>
              <a:t> (X2)</a:t>
            </a:r>
            <a:endParaRPr lang="el-GR" sz="1600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endParaRPr lang="el-GR" sz="1600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r>
              <a:rPr lang="el-GR" sz="1600" dirty="0" err="1" smtClean="0">
                <a:latin typeface="+mj-lt"/>
                <a:cs typeface="Arial" pitchFamily="34" charset="0"/>
              </a:rPr>
              <a:t>Ωωωωωωχ</a:t>
            </a:r>
            <a:r>
              <a:rPr lang="el-GR" sz="1600" dirty="0" smtClean="0">
                <a:latin typeface="+mj-lt"/>
                <a:cs typeface="Arial" pitchFamily="34" charset="0"/>
              </a:rPr>
              <a:t>!</a:t>
            </a:r>
          </a:p>
          <a:p>
            <a:pPr>
              <a:buNone/>
            </a:pPr>
            <a:endParaRPr lang="el-GR" sz="1600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r>
              <a:rPr lang="el-GR" sz="1600" dirty="0" smtClean="0">
                <a:latin typeface="+mj-lt"/>
                <a:cs typeface="Arial" pitchFamily="34" charset="0"/>
              </a:rPr>
              <a:t> Τρώει τις σφαίρες σα χαλάζι από τον τσολιά</a:t>
            </a:r>
            <a:br>
              <a:rPr lang="el-GR" sz="1600" dirty="0" smtClean="0">
                <a:latin typeface="+mj-lt"/>
                <a:cs typeface="Arial" pitchFamily="34" charset="0"/>
              </a:rPr>
            </a:br>
            <a:r>
              <a:rPr lang="el-GR" sz="1600" dirty="0" smtClean="0">
                <a:latin typeface="+mj-lt"/>
                <a:cs typeface="Arial" pitchFamily="34" charset="0"/>
              </a:rPr>
              <a:t>κι’ όλο στρατηγούς αλλάζει για να βρει δουλειά.</a:t>
            </a:r>
            <a:endParaRPr lang="en-US" sz="1600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endParaRPr lang="el-GR" sz="1600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r>
              <a:rPr lang="el-GR" sz="1600" dirty="0" smtClean="0">
                <a:latin typeface="+mj-lt"/>
                <a:cs typeface="Arial" pitchFamily="34" charset="0"/>
              </a:rPr>
              <a:t>Αχ, </a:t>
            </a:r>
            <a:r>
              <a:rPr lang="el-GR" sz="1600" dirty="0" err="1" smtClean="0">
                <a:latin typeface="+mj-lt"/>
                <a:cs typeface="Arial" pitchFamily="34" charset="0"/>
              </a:rPr>
              <a:t>Τσιάνο</a:t>
            </a:r>
            <a:r>
              <a:rPr lang="el-GR" sz="1600" dirty="0" smtClean="0">
                <a:latin typeface="+mj-lt"/>
                <a:cs typeface="Arial" pitchFamily="34" charset="0"/>
              </a:rPr>
              <a:t>, θα τρελαθώ, </a:t>
            </a:r>
            <a:r>
              <a:rPr lang="el-GR" sz="1600" dirty="0" err="1" smtClean="0">
                <a:latin typeface="+mj-lt"/>
                <a:cs typeface="Arial" pitchFamily="34" charset="0"/>
              </a:rPr>
              <a:t>Τσιάνο</a:t>
            </a:r>
            <a:r>
              <a:rPr lang="el-GR" sz="1600" dirty="0" smtClean="0">
                <a:latin typeface="+mj-lt"/>
                <a:cs typeface="Arial" pitchFamily="34" charset="0"/>
              </a:rPr>
              <a:t>, </a:t>
            </a:r>
          </a:p>
          <a:p>
            <a:pPr>
              <a:buNone/>
            </a:pPr>
            <a:r>
              <a:rPr lang="el-GR" sz="1600" dirty="0" smtClean="0">
                <a:latin typeface="+mj-lt"/>
                <a:cs typeface="Arial" pitchFamily="34" charset="0"/>
              </a:rPr>
              <a:t>και στείλε γρήγορα τα μαύρα μου να βάνω.</a:t>
            </a:r>
          </a:p>
          <a:p>
            <a:pPr>
              <a:buNone/>
            </a:pPr>
            <a:endParaRPr lang="el-GR" sz="1600" dirty="0" smtClean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571604" y="500042"/>
            <a:ext cx="6072230" cy="628640"/>
          </a:xfrm>
        </p:spPr>
        <p:txBody>
          <a:bodyPr>
            <a:noAutofit/>
          </a:bodyPr>
          <a:lstStyle/>
          <a:p>
            <a:pPr algn="ctr"/>
            <a:r>
              <a:rPr lang="el-GR" sz="4400" dirty="0" smtClean="0"/>
              <a:t>Η ΓΙΟΡΤΗ ΤΟΥ ΟΧΙ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71472" y="1357298"/>
            <a:ext cx="3429024" cy="550070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l-GR" dirty="0" smtClean="0">
                <a:latin typeface="+mj-lt"/>
              </a:rPr>
              <a:t>Σήμερα η πατρίδα μας</a:t>
            </a:r>
          </a:p>
          <a:p>
            <a:pPr algn="l"/>
            <a:r>
              <a:rPr lang="el-GR" dirty="0" smtClean="0">
                <a:latin typeface="+mj-lt"/>
              </a:rPr>
              <a:t>έχει γιορτή και πάλι</a:t>
            </a:r>
          </a:p>
          <a:p>
            <a:pPr algn="l"/>
            <a:r>
              <a:rPr lang="el-GR" dirty="0" smtClean="0">
                <a:latin typeface="+mj-lt"/>
              </a:rPr>
              <a:t>Γιορτάζει υπερήφανη</a:t>
            </a:r>
          </a:p>
          <a:p>
            <a:pPr algn="l"/>
            <a:r>
              <a:rPr lang="el-GR" dirty="0" smtClean="0">
                <a:latin typeface="+mj-lt"/>
              </a:rPr>
              <a:t>μια νίκη της μεγάλη.</a:t>
            </a:r>
          </a:p>
          <a:p>
            <a:pPr algn="l">
              <a:lnSpc>
                <a:spcPct val="120000"/>
              </a:lnSpc>
            </a:pPr>
            <a:endParaRPr lang="el-GR" dirty="0" smtClean="0">
              <a:latin typeface="+mj-lt"/>
            </a:endParaRPr>
          </a:p>
          <a:p>
            <a:pPr algn="l">
              <a:lnSpc>
                <a:spcPct val="120000"/>
              </a:lnSpc>
            </a:pPr>
            <a:r>
              <a:rPr lang="el-GR" dirty="0" smtClean="0">
                <a:latin typeface="+mj-lt"/>
              </a:rPr>
              <a:t>Σαν σήμερα οι Έλληνες</a:t>
            </a:r>
          </a:p>
          <a:p>
            <a:pPr algn="l">
              <a:lnSpc>
                <a:spcPct val="120000"/>
              </a:lnSpc>
            </a:pPr>
            <a:r>
              <a:rPr lang="el-GR" dirty="0" smtClean="0">
                <a:latin typeface="+mj-lt"/>
              </a:rPr>
              <a:t>τους Ιταλούς νικήσαν</a:t>
            </a:r>
          </a:p>
          <a:p>
            <a:pPr algn="l">
              <a:lnSpc>
                <a:spcPct val="120000"/>
              </a:lnSpc>
            </a:pPr>
            <a:r>
              <a:rPr lang="el-GR" dirty="0" smtClean="0">
                <a:latin typeface="+mj-lt"/>
              </a:rPr>
              <a:t>και την ελευθερία τους</a:t>
            </a:r>
          </a:p>
          <a:p>
            <a:pPr algn="l">
              <a:lnSpc>
                <a:spcPct val="120000"/>
              </a:lnSpc>
            </a:pPr>
            <a:r>
              <a:rPr lang="el-GR" dirty="0" smtClean="0">
                <a:latin typeface="+mj-lt"/>
              </a:rPr>
              <a:t>με αίμα </a:t>
            </a:r>
            <a:r>
              <a:rPr lang="el-GR" dirty="0" err="1" smtClean="0">
                <a:latin typeface="+mj-lt"/>
              </a:rPr>
              <a:t>κερδίσαν</a:t>
            </a:r>
            <a:r>
              <a:rPr lang="el-GR" dirty="0" smtClean="0">
                <a:latin typeface="+mj-lt"/>
              </a:rPr>
              <a:t>. </a:t>
            </a:r>
          </a:p>
          <a:p>
            <a:pPr algn="l">
              <a:lnSpc>
                <a:spcPct val="120000"/>
              </a:lnSpc>
            </a:pPr>
            <a:endParaRPr lang="el-GR" dirty="0" smtClean="0">
              <a:latin typeface="+mj-lt"/>
            </a:endParaRPr>
          </a:p>
          <a:p>
            <a:pPr algn="l">
              <a:lnSpc>
                <a:spcPct val="120000"/>
              </a:lnSpc>
            </a:pPr>
            <a:r>
              <a:rPr lang="el-GR" dirty="0" smtClean="0">
                <a:latin typeface="+mj-lt"/>
              </a:rPr>
              <a:t>Κάτω </a:t>
            </a:r>
            <a:r>
              <a:rPr lang="el-GR" dirty="0" err="1" smtClean="0">
                <a:latin typeface="+mj-lt"/>
              </a:rPr>
              <a:t>απ΄</a:t>
            </a:r>
            <a:r>
              <a:rPr lang="el-GR" dirty="0" smtClean="0">
                <a:latin typeface="+mj-lt"/>
              </a:rPr>
              <a:t> τη σημαία</a:t>
            </a:r>
            <a:br>
              <a:rPr lang="el-GR" dirty="0" smtClean="0">
                <a:latin typeface="+mj-lt"/>
              </a:rPr>
            </a:br>
            <a:r>
              <a:rPr lang="el-GR" dirty="0" smtClean="0">
                <a:latin typeface="+mj-lt"/>
              </a:rPr>
              <a:t>στο σχολειό μπροστά</a:t>
            </a:r>
            <a:br>
              <a:rPr lang="el-GR" dirty="0" smtClean="0">
                <a:latin typeface="+mj-lt"/>
              </a:rPr>
            </a:br>
            <a:r>
              <a:rPr lang="el-GR" dirty="0" smtClean="0">
                <a:latin typeface="+mj-lt"/>
              </a:rPr>
              <a:t>τα παιδιά γιορτάζουν</a:t>
            </a:r>
            <a:br>
              <a:rPr lang="el-GR" dirty="0" smtClean="0">
                <a:latin typeface="+mj-lt"/>
              </a:rPr>
            </a:br>
            <a:r>
              <a:rPr lang="el-GR" dirty="0" smtClean="0">
                <a:latin typeface="+mj-lt"/>
              </a:rPr>
              <a:t>τα Ελληνόπουλα.</a:t>
            </a:r>
          </a:p>
          <a:p>
            <a:pPr algn="l"/>
            <a:endParaRPr lang="el-GR" dirty="0" smtClean="0">
              <a:latin typeface="+mj-lt"/>
            </a:endParaRPr>
          </a:p>
          <a:p>
            <a:pPr algn="l"/>
            <a:endParaRPr lang="el-GR" dirty="0" smtClean="0">
              <a:latin typeface="+mj-lt"/>
            </a:endParaRPr>
          </a:p>
          <a:p>
            <a:pPr algn="l"/>
            <a:endParaRPr lang="el-GR" dirty="0" smtClean="0">
              <a:latin typeface="+mj-lt"/>
            </a:endParaRPr>
          </a:p>
          <a:p>
            <a:pPr algn="l"/>
            <a:endParaRPr lang="el-GR" dirty="0">
              <a:latin typeface="+mj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4572000" y="1500174"/>
            <a:ext cx="3429024" cy="2071702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R="457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l-GR" sz="2200" dirty="0" smtClean="0">
                <a:latin typeface="+mj-lt"/>
              </a:rPr>
              <a:t>Όχι </a:t>
            </a:r>
            <a:r>
              <a:rPr lang="el-GR" sz="2200" dirty="0">
                <a:latin typeface="+mj-lt"/>
              </a:rPr>
              <a:t>στους </a:t>
            </a:r>
            <a:r>
              <a:rPr lang="el-GR" sz="2200" dirty="0" smtClean="0">
                <a:latin typeface="+mj-lt"/>
              </a:rPr>
              <a:t>τυράννους!</a:t>
            </a:r>
            <a:r>
              <a:rPr lang="el-GR" sz="2200" dirty="0">
                <a:latin typeface="+mj-lt"/>
              </a:rPr>
              <a:t/>
            </a:r>
            <a:br>
              <a:rPr lang="el-GR" sz="2200" dirty="0">
                <a:latin typeface="+mj-lt"/>
              </a:rPr>
            </a:br>
            <a:r>
              <a:rPr lang="el-GR" sz="2200" dirty="0">
                <a:latin typeface="+mj-lt"/>
              </a:rPr>
              <a:t>Όχι στη </a:t>
            </a:r>
            <a:r>
              <a:rPr lang="el-GR" sz="2200" dirty="0" smtClean="0">
                <a:latin typeface="+mj-lt"/>
              </a:rPr>
              <a:t>σκλαβιά!</a:t>
            </a:r>
            <a:r>
              <a:rPr lang="el-GR" sz="2200" dirty="0">
                <a:latin typeface="+mj-lt"/>
              </a:rPr>
              <a:t/>
            </a:r>
            <a:br>
              <a:rPr lang="el-GR" sz="2200" dirty="0">
                <a:latin typeface="+mj-lt"/>
              </a:rPr>
            </a:br>
            <a:r>
              <a:rPr lang="el-GR" sz="2200" dirty="0">
                <a:latin typeface="+mj-lt"/>
              </a:rPr>
              <a:t>Ζήτω η </a:t>
            </a:r>
            <a:r>
              <a:rPr lang="el-GR" sz="2200" dirty="0" smtClean="0">
                <a:latin typeface="+mj-lt"/>
              </a:rPr>
              <a:t>ειρήνη!</a:t>
            </a:r>
            <a:r>
              <a:rPr lang="el-GR" sz="2200" dirty="0">
                <a:latin typeface="+mj-lt"/>
              </a:rPr>
              <a:t/>
            </a:r>
            <a:br>
              <a:rPr lang="el-GR" sz="2200" dirty="0">
                <a:latin typeface="+mj-lt"/>
              </a:rPr>
            </a:br>
            <a:r>
              <a:rPr lang="el-GR" sz="2200" dirty="0">
                <a:latin typeface="+mj-lt"/>
              </a:rPr>
              <a:t>Ζήτω </a:t>
            </a:r>
            <a:r>
              <a:rPr lang="el-GR" sz="2200" dirty="0" smtClean="0">
                <a:latin typeface="+mj-lt"/>
              </a:rPr>
              <a:t>η λευτεριά!</a:t>
            </a:r>
            <a:endParaRPr lang="el-GR" sz="2200" dirty="0">
              <a:latin typeface="+mj-lt"/>
            </a:endParaRPr>
          </a:p>
        </p:txBody>
      </p:sp>
      <p:pic>
        <p:nvPicPr>
          <p:cNvPr id="7" name="6 - Εικόνα" descr="image002.jpg"/>
          <p:cNvPicPr>
            <a:picLocks noChangeAspect="1"/>
          </p:cNvPicPr>
          <p:nvPr/>
        </p:nvPicPr>
        <p:blipFill>
          <a:blip r:embed="rId2">
            <a:lum bright="-10000" contrast="-10000"/>
          </a:blip>
          <a:stretch>
            <a:fillRect/>
          </a:stretch>
        </p:blipFill>
        <p:spPr>
          <a:xfrm>
            <a:off x="3571868" y="3071810"/>
            <a:ext cx="5191138" cy="3552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1000108"/>
            <a:ext cx="3833839" cy="2300304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57158" y="1071546"/>
            <a:ext cx="4143404" cy="84297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Η ΣΗΜΑΙΑ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42910" y="2214554"/>
            <a:ext cx="4181476" cy="4143404"/>
          </a:xfrm>
        </p:spPr>
        <p:txBody>
          <a:bodyPr>
            <a:normAutofit/>
          </a:bodyPr>
          <a:lstStyle/>
          <a:p>
            <a:pPr algn="l"/>
            <a:r>
              <a:rPr lang="el-GR" dirty="0" smtClean="0">
                <a:latin typeface="+mj-lt"/>
              </a:rPr>
              <a:t>Πάντα κι όπου σ' αντικρίζω,</a:t>
            </a:r>
            <a:br>
              <a:rPr lang="el-GR" dirty="0" smtClean="0">
                <a:latin typeface="+mj-lt"/>
              </a:rPr>
            </a:br>
            <a:r>
              <a:rPr lang="el-GR" dirty="0" smtClean="0">
                <a:latin typeface="+mj-lt"/>
              </a:rPr>
              <a:t>με λαχτάρα σταματώ,</a:t>
            </a:r>
            <a:br>
              <a:rPr lang="el-GR" dirty="0" smtClean="0">
                <a:latin typeface="+mj-lt"/>
              </a:rPr>
            </a:br>
            <a:r>
              <a:rPr lang="el-GR" dirty="0" smtClean="0">
                <a:latin typeface="+mj-lt"/>
              </a:rPr>
              <a:t>υπερήφανα δακρύζω,</a:t>
            </a:r>
            <a:br>
              <a:rPr lang="el-GR" dirty="0" smtClean="0">
                <a:latin typeface="+mj-lt"/>
              </a:rPr>
            </a:br>
            <a:r>
              <a:rPr lang="el-GR" dirty="0" smtClean="0">
                <a:latin typeface="+mj-lt"/>
              </a:rPr>
              <a:t>ταπεινά σε χαιρετώ.</a:t>
            </a:r>
          </a:p>
          <a:p>
            <a:pPr algn="l"/>
            <a:endParaRPr lang="el-GR" dirty="0" smtClean="0">
              <a:latin typeface="+mj-lt"/>
            </a:endParaRPr>
          </a:p>
          <a:p>
            <a:pPr algn="l"/>
            <a:r>
              <a:rPr lang="el-GR" dirty="0" smtClean="0">
                <a:latin typeface="+mj-lt"/>
              </a:rPr>
              <a:t>Δόξα αθάνατη στολίζει</a:t>
            </a:r>
            <a:br>
              <a:rPr lang="el-GR" dirty="0" smtClean="0">
                <a:latin typeface="+mj-lt"/>
              </a:rPr>
            </a:br>
            <a:r>
              <a:rPr lang="el-GR" dirty="0" smtClean="0">
                <a:latin typeface="+mj-lt"/>
              </a:rPr>
              <a:t>κάθε θεία σου πτυχή</a:t>
            </a:r>
            <a:br>
              <a:rPr lang="el-GR" dirty="0" smtClean="0">
                <a:latin typeface="+mj-lt"/>
              </a:rPr>
            </a:br>
            <a:r>
              <a:rPr lang="el-GR" dirty="0" smtClean="0">
                <a:latin typeface="+mj-lt"/>
              </a:rPr>
              <a:t>και μαζί σου φτερουγίζει</a:t>
            </a:r>
            <a:br>
              <a:rPr lang="el-GR" dirty="0" smtClean="0">
                <a:latin typeface="+mj-lt"/>
              </a:rPr>
            </a:br>
            <a:r>
              <a:rPr lang="el-GR" dirty="0" smtClean="0">
                <a:latin typeface="+mj-lt"/>
              </a:rPr>
              <a:t>της πατρίδος η ψυχή.</a:t>
            </a:r>
          </a:p>
          <a:p>
            <a:pPr algn="l"/>
            <a:endParaRPr lang="el-GR" dirty="0">
              <a:latin typeface="+mj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4429124" y="4286256"/>
            <a:ext cx="428624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>
                <a:latin typeface="+mj-lt"/>
              </a:rPr>
              <a:t>Όταν ξάφνου σε χαϊδεύει</a:t>
            </a:r>
            <a:br>
              <a:rPr lang="el-GR" sz="2600" dirty="0">
                <a:latin typeface="+mj-lt"/>
              </a:rPr>
            </a:br>
            <a:r>
              <a:rPr lang="el-GR" sz="2600" dirty="0">
                <a:latin typeface="+mj-lt"/>
              </a:rPr>
              <a:t>τ' αγεράκι τ' αλαφρό,</a:t>
            </a:r>
            <a:br>
              <a:rPr lang="el-GR" sz="2600" dirty="0">
                <a:latin typeface="+mj-lt"/>
              </a:rPr>
            </a:br>
            <a:r>
              <a:rPr lang="el-GR" sz="2600" dirty="0">
                <a:latin typeface="+mj-lt"/>
              </a:rPr>
              <a:t>μοιάζεις κύμα, που σαλεύει</a:t>
            </a:r>
            <a:br>
              <a:rPr lang="el-GR" sz="2600" dirty="0">
                <a:latin typeface="+mj-lt"/>
              </a:rPr>
            </a:br>
            <a:r>
              <a:rPr lang="el-GR" sz="2600" dirty="0">
                <a:latin typeface="+mj-lt"/>
              </a:rPr>
              <a:t>με </a:t>
            </a:r>
            <a:r>
              <a:rPr lang="el-GR" sz="2600" dirty="0" err="1">
                <a:latin typeface="+mj-lt"/>
              </a:rPr>
              <a:t>χιονόλευκον</a:t>
            </a:r>
            <a:r>
              <a:rPr lang="el-GR" sz="2600" dirty="0">
                <a:latin typeface="+mj-lt"/>
              </a:rPr>
              <a:t> αφρό</a:t>
            </a:r>
            <a:r>
              <a:rPr lang="el-GR" sz="2600" dirty="0" smtClean="0">
                <a:latin typeface="+mj-lt"/>
              </a:rPr>
              <a:t>.</a:t>
            </a:r>
          </a:p>
          <a:p>
            <a:endParaRPr lang="el-GR" sz="2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428604"/>
            <a:ext cx="3071834" cy="466054"/>
          </a:xfrm>
        </p:spPr>
        <p:txBody>
          <a:bodyPr>
            <a:noAutofit/>
          </a:bodyPr>
          <a:lstStyle/>
          <a:p>
            <a:r>
              <a:rPr lang="el-GR" sz="2400" dirty="0" smtClean="0"/>
              <a:t>ΣΤΗ ΣΗΜΑΙΑ ΜΑΣ…</a:t>
            </a:r>
            <a:endParaRPr lang="el-GR" sz="2400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85720" y="1142984"/>
            <a:ext cx="3143272" cy="4929222"/>
          </a:xfrm>
        </p:spPr>
        <p:txBody>
          <a:bodyPr>
            <a:noAutofit/>
          </a:bodyPr>
          <a:lstStyle/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Μέσα μας βαθιά για σένα</a:t>
            </a:r>
            <a:br>
              <a:rPr lang="el-GR" sz="1600" dirty="0" smtClean="0">
                <a:latin typeface="Arial" pitchFamily="34" charset="0"/>
                <a:cs typeface="Arial" pitchFamily="34" charset="0"/>
              </a:rPr>
            </a:br>
            <a:r>
              <a:rPr lang="el-GR" sz="1600" dirty="0" smtClean="0">
                <a:latin typeface="Arial" pitchFamily="34" charset="0"/>
                <a:cs typeface="Arial" pitchFamily="34" charset="0"/>
              </a:rPr>
              <a:t>μια λαχτάρα πάντα ζει.</a:t>
            </a:r>
            <a:br>
              <a:rPr lang="el-GR" sz="1600" dirty="0" smtClean="0">
                <a:latin typeface="Arial" pitchFamily="34" charset="0"/>
                <a:cs typeface="Arial" pitchFamily="34" charset="0"/>
              </a:rPr>
            </a:br>
            <a:r>
              <a:rPr lang="el-GR" sz="1600" dirty="0" smtClean="0">
                <a:latin typeface="Arial" pitchFamily="34" charset="0"/>
                <a:cs typeface="Arial" pitchFamily="34" charset="0"/>
              </a:rPr>
              <a:t>Την ελπίδα συμβολίζεις</a:t>
            </a:r>
            <a:br>
              <a:rPr lang="el-GR" sz="1600" dirty="0" smtClean="0">
                <a:latin typeface="Arial" pitchFamily="34" charset="0"/>
                <a:cs typeface="Arial" pitchFamily="34" charset="0"/>
              </a:rPr>
            </a:br>
            <a:r>
              <a:rPr lang="el-GR" sz="1600" dirty="0" smtClean="0">
                <a:latin typeface="Arial" pitchFamily="34" charset="0"/>
                <a:cs typeface="Arial" pitchFamily="34" charset="0"/>
              </a:rPr>
              <a:t>και τη λευτεριά μαζί.</a:t>
            </a:r>
            <a:br>
              <a:rPr lang="el-GR" sz="1600" dirty="0" smtClean="0">
                <a:latin typeface="Arial" pitchFamily="34" charset="0"/>
                <a:cs typeface="Arial" pitchFamily="34" charset="0"/>
              </a:rPr>
            </a:br>
            <a:r>
              <a:rPr lang="el-GR" sz="1600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el-GR" sz="1600" dirty="0" smtClean="0">
                <a:latin typeface="Arial" pitchFamily="34" charset="0"/>
                <a:cs typeface="Arial" pitchFamily="34" charset="0"/>
              </a:rPr>
            </a:br>
            <a:r>
              <a:rPr lang="el-GR" sz="1600" dirty="0" smtClean="0">
                <a:latin typeface="Arial" pitchFamily="34" charset="0"/>
                <a:cs typeface="Arial" pitchFamily="34" charset="0"/>
              </a:rPr>
              <a:t>Γαλανόλευκη η θωριά σου,</a:t>
            </a:r>
            <a:br>
              <a:rPr lang="el-GR" sz="1600" dirty="0" smtClean="0">
                <a:latin typeface="Arial" pitchFamily="34" charset="0"/>
                <a:cs typeface="Arial" pitchFamily="34" charset="0"/>
              </a:rPr>
            </a:br>
            <a:r>
              <a:rPr lang="el-GR" sz="1600" dirty="0" smtClean="0">
                <a:latin typeface="Arial" pitchFamily="34" charset="0"/>
                <a:cs typeface="Arial" pitchFamily="34" charset="0"/>
              </a:rPr>
              <a:t>και φαντάζεις μες στο νου</a:t>
            </a:r>
            <a:br>
              <a:rPr lang="el-GR" sz="1600" dirty="0" smtClean="0">
                <a:latin typeface="Arial" pitchFamily="34" charset="0"/>
                <a:cs typeface="Arial" pitchFamily="34" charset="0"/>
              </a:rPr>
            </a:br>
            <a:r>
              <a:rPr lang="el-GR" sz="1600" dirty="0" smtClean="0">
                <a:latin typeface="Arial" pitchFamily="34" charset="0"/>
                <a:cs typeface="Arial" pitchFamily="34" charset="0"/>
              </a:rPr>
              <a:t>σαν το κύμα, σαν το γέλιο</a:t>
            </a:r>
            <a:br>
              <a:rPr lang="el-GR" sz="1600" dirty="0" smtClean="0">
                <a:latin typeface="Arial" pitchFamily="34" charset="0"/>
                <a:cs typeface="Arial" pitchFamily="34" charset="0"/>
              </a:rPr>
            </a:br>
            <a:r>
              <a:rPr lang="el-GR" sz="1600" dirty="0" smtClean="0">
                <a:latin typeface="Arial" pitchFamily="34" charset="0"/>
                <a:cs typeface="Arial" pitchFamily="34" charset="0"/>
              </a:rPr>
              <a:t>του πελάου και τ’ ουρανού.</a:t>
            </a:r>
            <a:br>
              <a:rPr lang="el-GR" sz="1600" dirty="0" smtClean="0">
                <a:latin typeface="Arial" pitchFamily="34" charset="0"/>
                <a:cs typeface="Arial" pitchFamily="34" charset="0"/>
              </a:rPr>
            </a:br>
            <a:r>
              <a:rPr lang="el-GR" sz="1600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el-GR" sz="1600" dirty="0" smtClean="0">
                <a:latin typeface="Arial" pitchFamily="34" charset="0"/>
                <a:cs typeface="Arial" pitchFamily="34" charset="0"/>
              </a:rPr>
            </a:br>
            <a:r>
              <a:rPr lang="el-GR" sz="1600" dirty="0" smtClean="0">
                <a:latin typeface="Arial" pitchFamily="34" charset="0"/>
                <a:cs typeface="Arial" pitchFamily="34" charset="0"/>
              </a:rPr>
              <a:t>Της τιμής και της ανδρείας</a:t>
            </a:r>
            <a:br>
              <a:rPr lang="el-GR" sz="1600" dirty="0" smtClean="0">
                <a:latin typeface="Arial" pitchFamily="34" charset="0"/>
                <a:cs typeface="Arial" pitchFamily="34" charset="0"/>
              </a:rPr>
            </a:br>
            <a:r>
              <a:rPr lang="el-GR" sz="1600" dirty="0" smtClean="0">
                <a:latin typeface="Arial" pitchFamily="34" charset="0"/>
                <a:cs typeface="Arial" pitchFamily="34" charset="0"/>
              </a:rPr>
              <a:t>την αστείρευτη πηγή</a:t>
            </a:r>
            <a:br>
              <a:rPr lang="el-GR" sz="1600" dirty="0" smtClean="0">
                <a:latin typeface="Arial" pitchFamily="34" charset="0"/>
                <a:cs typeface="Arial" pitchFamily="34" charset="0"/>
              </a:rPr>
            </a:br>
            <a:r>
              <a:rPr lang="el-GR" sz="1600" dirty="0" smtClean="0">
                <a:latin typeface="Arial" pitchFamily="34" charset="0"/>
                <a:cs typeface="Arial" pitchFamily="34" charset="0"/>
              </a:rPr>
              <a:t>του λευκού σταυρού σου η χάρη</a:t>
            </a:r>
            <a:br>
              <a:rPr lang="el-GR" sz="1600" dirty="0" smtClean="0">
                <a:latin typeface="Arial" pitchFamily="34" charset="0"/>
                <a:cs typeface="Arial" pitchFamily="34" charset="0"/>
              </a:rPr>
            </a:br>
            <a:r>
              <a:rPr lang="el-GR" sz="1600" dirty="0" smtClean="0">
                <a:latin typeface="Arial" pitchFamily="34" charset="0"/>
                <a:cs typeface="Arial" pitchFamily="34" charset="0"/>
              </a:rPr>
              <a:t>δυναμώνει κι ευλογεί.</a:t>
            </a:r>
            <a:br>
              <a:rPr lang="el-GR" sz="1600" dirty="0" smtClean="0">
                <a:latin typeface="Arial" pitchFamily="34" charset="0"/>
                <a:cs typeface="Arial" pitchFamily="34" charset="0"/>
              </a:rPr>
            </a:br>
            <a:r>
              <a:rPr lang="el-GR" sz="1600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el-GR" sz="1600" dirty="0" smtClean="0">
                <a:latin typeface="Arial" pitchFamily="34" charset="0"/>
                <a:cs typeface="Arial" pitchFamily="34" charset="0"/>
              </a:rPr>
            </a:br>
            <a:r>
              <a:rPr lang="el-GR" sz="1600" dirty="0" smtClean="0">
                <a:latin typeface="Arial" pitchFamily="34" charset="0"/>
                <a:cs typeface="Arial" pitchFamily="34" charset="0"/>
              </a:rPr>
              <a:t>Κι όσοι χάνονται για σένα</a:t>
            </a:r>
            <a:br>
              <a:rPr lang="el-GR" sz="1600" dirty="0" smtClean="0">
                <a:latin typeface="Arial" pitchFamily="34" charset="0"/>
                <a:cs typeface="Arial" pitchFamily="34" charset="0"/>
              </a:rPr>
            </a:br>
            <a:r>
              <a:rPr lang="el-GR" sz="1600" dirty="0" smtClean="0">
                <a:latin typeface="Arial" pitchFamily="34" charset="0"/>
                <a:cs typeface="Arial" pitchFamily="34" charset="0"/>
              </a:rPr>
              <a:t>σπώντας σίδερα βαριά</a:t>
            </a:r>
            <a:br>
              <a:rPr lang="el-GR" sz="1600" dirty="0" smtClean="0">
                <a:latin typeface="Arial" pitchFamily="34" charset="0"/>
                <a:cs typeface="Arial" pitchFamily="34" charset="0"/>
              </a:rPr>
            </a:br>
            <a:r>
              <a:rPr lang="el-GR" sz="1600" dirty="0" smtClean="0">
                <a:latin typeface="Arial" pitchFamily="34" charset="0"/>
                <a:cs typeface="Arial" pitchFamily="34" charset="0"/>
              </a:rPr>
              <a:t>ξεψυχούν και τραγουδούνε:</a:t>
            </a:r>
            <a:br>
              <a:rPr lang="el-GR" sz="1600" dirty="0" smtClean="0">
                <a:latin typeface="Arial" pitchFamily="34" charset="0"/>
                <a:cs typeface="Arial" pitchFamily="34" charset="0"/>
              </a:rPr>
            </a:br>
            <a:r>
              <a:rPr lang="el-GR" sz="1600" dirty="0" smtClean="0">
                <a:latin typeface="Arial" pitchFamily="34" charset="0"/>
                <a:cs typeface="Arial" pitchFamily="34" charset="0"/>
              </a:rPr>
              <a:t>«Χαίρε, ω, χαίρε, Λευτεριά».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- Θέση εικόνας" descr="ejv--2-thumb-large.jpg"/>
          <p:cNvPicPr>
            <a:picLocks noGrp="1" noChangeAspect="1"/>
          </p:cNvPicPr>
          <p:nvPr>
            <p:ph type="pic" idx="1"/>
          </p:nvPr>
        </p:nvPicPr>
        <p:blipFill>
          <a:blip r:embed="rId2">
            <a:lum contrast="10000"/>
          </a:blip>
          <a:srcRect l="13285" r="13285"/>
          <a:stretch>
            <a:fillRect/>
          </a:stretch>
        </p:blipFill>
        <p:spPr>
          <a:xfrm rot="420000">
            <a:off x="3684766" y="1391086"/>
            <a:ext cx="4407029" cy="3752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5 - Δεξιό άγκιστρο"/>
          <p:cNvSpPr/>
          <p:nvPr/>
        </p:nvSpPr>
        <p:spPr>
          <a:xfrm>
            <a:off x="2786050" y="2928934"/>
            <a:ext cx="214314" cy="4286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Δεξιό άγκιστρο"/>
          <p:cNvSpPr/>
          <p:nvPr/>
        </p:nvSpPr>
        <p:spPr>
          <a:xfrm>
            <a:off x="2928926" y="5357826"/>
            <a:ext cx="214314" cy="4286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3000364" y="3000372"/>
            <a:ext cx="52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X2</a:t>
            </a:r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3143240" y="5429264"/>
            <a:ext cx="52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X2</a:t>
            </a:r>
            <a:endParaRPr lang="el-G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00034" y="714356"/>
            <a:ext cx="7851648" cy="914408"/>
          </a:xfrm>
        </p:spPr>
        <p:txBody>
          <a:bodyPr>
            <a:normAutofit/>
          </a:bodyPr>
          <a:lstStyle/>
          <a:p>
            <a:pPr algn="ctr"/>
            <a:r>
              <a:rPr lang="el-GR" sz="5000" dirty="0" smtClean="0"/>
              <a:t>ΤΗΣ ΕΛΛΑΔΑΣ ΤΑ ΠΑΙΔΙΑ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00034" y="2285992"/>
            <a:ext cx="7854696" cy="4214842"/>
          </a:xfrm>
        </p:spPr>
        <p:txBody>
          <a:bodyPr>
            <a:normAutofit lnSpcReduction="10000"/>
          </a:bodyPr>
          <a:lstStyle/>
          <a:p>
            <a:pPr algn="ctr"/>
            <a:r>
              <a:rPr lang="el-GR" dirty="0" smtClean="0">
                <a:latin typeface="+mj-lt"/>
              </a:rPr>
              <a:t>Στα βουνά της Αλβανίας</a:t>
            </a:r>
          </a:p>
          <a:p>
            <a:pPr algn="ctr"/>
            <a:r>
              <a:rPr lang="el-GR" dirty="0" smtClean="0">
                <a:latin typeface="+mj-lt"/>
              </a:rPr>
              <a:t>Της Ελλάδας τα παιδιά</a:t>
            </a:r>
          </a:p>
          <a:p>
            <a:pPr algn="ctr"/>
            <a:r>
              <a:rPr lang="el-GR" dirty="0" smtClean="0">
                <a:latin typeface="+mj-lt"/>
              </a:rPr>
              <a:t>Πολεμούνε τον εχθρό μας</a:t>
            </a:r>
          </a:p>
          <a:p>
            <a:pPr algn="ctr"/>
            <a:r>
              <a:rPr lang="el-GR" dirty="0" smtClean="0">
                <a:latin typeface="+mj-lt"/>
              </a:rPr>
              <a:t>Όλα τους με μια καρδιά</a:t>
            </a:r>
          </a:p>
          <a:p>
            <a:pPr algn="ctr"/>
            <a:endParaRPr lang="el-GR" dirty="0" smtClean="0">
              <a:latin typeface="+mj-lt"/>
            </a:endParaRPr>
          </a:p>
          <a:p>
            <a:pPr algn="ctr"/>
            <a:r>
              <a:rPr lang="el-GR" dirty="0" smtClean="0">
                <a:latin typeface="+mj-lt"/>
              </a:rPr>
              <a:t>Δε φοβούνται ούτε βόλια</a:t>
            </a:r>
          </a:p>
          <a:p>
            <a:pPr algn="ctr"/>
            <a:r>
              <a:rPr lang="el-GR" dirty="0" smtClean="0">
                <a:latin typeface="+mj-lt"/>
              </a:rPr>
              <a:t>Ούτε χιόνι και βοριά</a:t>
            </a:r>
          </a:p>
          <a:p>
            <a:pPr algn="ctr"/>
            <a:r>
              <a:rPr lang="el-GR" dirty="0" smtClean="0">
                <a:latin typeface="+mj-lt"/>
              </a:rPr>
              <a:t>Και την πείνα τους ξεχνούνε</a:t>
            </a:r>
          </a:p>
          <a:p>
            <a:pPr algn="ctr"/>
            <a:r>
              <a:rPr lang="el-GR" dirty="0" smtClean="0">
                <a:latin typeface="+mj-lt"/>
              </a:rPr>
              <a:t>Πάντα για τη λευτεριά.</a:t>
            </a:r>
          </a:p>
          <a:p>
            <a:pPr algn="ctr"/>
            <a:endParaRPr lang="el-GR" dirty="0" smtClean="0">
              <a:latin typeface="+mj-lt"/>
            </a:endParaRPr>
          </a:p>
          <a:p>
            <a:pPr algn="ctr"/>
            <a:endParaRPr lang="el-GR" dirty="0">
              <a:latin typeface="+mj-lt"/>
            </a:endParaRPr>
          </a:p>
        </p:txBody>
      </p:sp>
      <p:pic>
        <p:nvPicPr>
          <p:cNvPr id="4" name="3 - Εικόνα" descr="cache_1500x3000_Analog_medium_602941_197508_3010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8406" y="5072074"/>
            <a:ext cx="2565594" cy="1619990"/>
          </a:xfrm>
          <a:prstGeom prst="rect">
            <a:avLst/>
          </a:prstGeom>
        </p:spPr>
      </p:pic>
      <p:pic>
        <p:nvPicPr>
          <p:cNvPr id="5" name="4 - Εικόνα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850" y="2214554"/>
            <a:ext cx="2343150" cy="1952625"/>
          </a:xfrm>
          <a:prstGeom prst="rect">
            <a:avLst/>
          </a:prstGeom>
        </p:spPr>
      </p:pic>
      <p:pic>
        <p:nvPicPr>
          <p:cNvPr id="7" name="6 - Εικόνα" descr="28101940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428868"/>
            <a:ext cx="2200271" cy="2643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maxresdefault.jpg"/>
          <p:cNvPicPr>
            <a:picLocks noChangeAspect="1"/>
          </p:cNvPicPr>
          <p:nvPr/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1785918" y="3643308"/>
            <a:ext cx="5715008" cy="32146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714356"/>
            <a:ext cx="7772400" cy="648076"/>
          </a:xfrm>
        </p:spPr>
        <p:txBody>
          <a:bodyPr/>
          <a:lstStyle/>
          <a:p>
            <a:pPr algn="ctr"/>
            <a:r>
              <a:rPr lang="el-GR" sz="340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</a:rPr>
              <a:t>ΒΡΟΝΤΟΥΝ ΤΗΣ ΠΙΝΔΟΥ ΟΙ ΚΟΡΦΕΣ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14282" y="1643050"/>
            <a:ext cx="4143404" cy="185738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sz="2600" dirty="0" smtClean="0">
                <a:latin typeface="+mj-lt"/>
              </a:rPr>
              <a:t>Τιμή σ’ αυτούς που βροντερά</a:t>
            </a:r>
            <a:br>
              <a:rPr lang="el-GR" sz="2600" dirty="0" smtClean="0">
                <a:latin typeface="+mj-lt"/>
              </a:rPr>
            </a:br>
            <a:r>
              <a:rPr lang="el-GR" sz="2600" dirty="0" smtClean="0">
                <a:latin typeface="+mj-lt"/>
              </a:rPr>
              <a:t>είπανε το “ΟΧΙ” κάποια μέρα!</a:t>
            </a:r>
            <a:br>
              <a:rPr lang="el-GR" sz="2600" dirty="0" smtClean="0">
                <a:latin typeface="+mj-lt"/>
              </a:rPr>
            </a:br>
            <a:r>
              <a:rPr lang="el-GR" sz="2600" dirty="0" smtClean="0">
                <a:latin typeface="+mj-lt"/>
              </a:rPr>
              <a:t>Τιμή σε εκείνους που “αέρα”</a:t>
            </a:r>
            <a:br>
              <a:rPr lang="el-GR" sz="2600" dirty="0" smtClean="0">
                <a:latin typeface="+mj-lt"/>
              </a:rPr>
            </a:br>
            <a:r>
              <a:rPr lang="el-GR" sz="2600" dirty="0" smtClean="0">
                <a:latin typeface="+mj-lt"/>
              </a:rPr>
              <a:t>με στήθη φώναζαν γερά.</a:t>
            </a:r>
          </a:p>
          <a:p>
            <a:endParaRPr lang="el-GR" sz="2600" dirty="0" smtClean="0">
              <a:latin typeface="+mj-lt"/>
            </a:endParaRPr>
          </a:p>
          <a:p>
            <a:endParaRPr lang="el-GR" dirty="0">
              <a:latin typeface="+mj-lt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4714876" y="1643050"/>
            <a:ext cx="421484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>
                <a:latin typeface="+mj-lt"/>
              </a:rPr>
              <a:t>Και των Ελλήνων τα παιδιά</a:t>
            </a:r>
            <a:br>
              <a:rPr lang="el-GR" sz="2600" dirty="0">
                <a:latin typeface="+mj-lt"/>
              </a:rPr>
            </a:br>
            <a:r>
              <a:rPr lang="el-GR" sz="2600" dirty="0">
                <a:latin typeface="+mj-lt"/>
              </a:rPr>
              <a:t>σαν αετοί ορμούν στη μάχη,</a:t>
            </a:r>
            <a:br>
              <a:rPr lang="el-GR" sz="2600" dirty="0">
                <a:latin typeface="+mj-lt"/>
              </a:rPr>
            </a:br>
            <a:r>
              <a:rPr lang="el-GR" sz="2600" dirty="0">
                <a:latin typeface="+mj-lt"/>
              </a:rPr>
              <a:t>κάθε κορφή κι αετοράχη</a:t>
            </a:r>
            <a:br>
              <a:rPr lang="el-GR" sz="2600" dirty="0">
                <a:latin typeface="+mj-lt"/>
              </a:rPr>
            </a:br>
            <a:r>
              <a:rPr lang="el-GR" sz="2600" dirty="0">
                <a:latin typeface="+mj-lt"/>
              </a:rPr>
              <a:t>φωτίζει τώρα η Λευτεριά.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Εικόνα" descr="93d92993b56a53712db56dfa6520499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206" y="500042"/>
            <a:ext cx="1738888" cy="1229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500042"/>
            <a:ext cx="8048652" cy="48979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4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Κορόιδο Μουσολίνι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4643438" y="1142984"/>
            <a:ext cx="3714744" cy="5243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500" dirty="0" smtClean="0">
                <a:latin typeface="Arial" pitchFamily="34" charset="0"/>
                <a:cs typeface="Arial" pitchFamily="34" charset="0"/>
              </a:rPr>
              <a:t>Βρέχει και κάτω από την τέντα,</a:t>
            </a:r>
          </a:p>
          <a:p>
            <a:pPr>
              <a:lnSpc>
                <a:spcPct val="150000"/>
              </a:lnSpc>
            </a:pPr>
            <a:r>
              <a:rPr lang="el-GR" sz="1500" dirty="0" smtClean="0">
                <a:latin typeface="Arial" pitchFamily="34" charset="0"/>
                <a:cs typeface="Arial" pitchFamily="34" charset="0"/>
              </a:rPr>
              <a:t>δεν κάνουν βήμα προς τα μπρος</a:t>
            </a:r>
          </a:p>
          <a:p>
            <a:pPr>
              <a:lnSpc>
                <a:spcPct val="150000"/>
              </a:lnSpc>
            </a:pPr>
            <a:r>
              <a:rPr lang="el-GR" sz="1500" dirty="0" smtClean="0">
                <a:latin typeface="Arial" pitchFamily="34" charset="0"/>
                <a:cs typeface="Arial" pitchFamily="34" charset="0"/>
              </a:rPr>
              <a:t>και γράφουν τ’ ανακοινωθέντα,</a:t>
            </a:r>
          </a:p>
          <a:p>
            <a:pPr>
              <a:lnSpc>
                <a:spcPct val="150000"/>
              </a:lnSpc>
            </a:pPr>
            <a:r>
              <a:rPr lang="el-GR" sz="1500" dirty="0" smtClean="0">
                <a:latin typeface="Arial" pitchFamily="34" charset="0"/>
                <a:cs typeface="Arial" pitchFamily="34" charset="0"/>
              </a:rPr>
              <a:t>φταίει ο κακός </a:t>
            </a:r>
            <a:r>
              <a:rPr lang="el-GR" sz="1500" smtClean="0">
                <a:latin typeface="Arial" pitchFamily="34" charset="0"/>
                <a:cs typeface="Arial" pitchFamily="34" charset="0"/>
              </a:rPr>
              <a:t>μας ο καιρός</a:t>
            </a:r>
            <a:r>
              <a:rPr lang="el-GR" sz="1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l-GR" sz="15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l-GR" sz="1500" dirty="0" smtClean="0">
                <a:latin typeface="Arial" pitchFamily="34" charset="0"/>
                <a:cs typeface="Arial" pitchFamily="34" charset="0"/>
              </a:rPr>
              <a:t>Κορόιδο Μουσολίνι,</a:t>
            </a:r>
          </a:p>
          <a:p>
            <a:pPr>
              <a:lnSpc>
                <a:spcPct val="150000"/>
              </a:lnSpc>
            </a:pPr>
            <a:r>
              <a:rPr lang="el-GR" sz="1500" dirty="0" smtClean="0">
                <a:latin typeface="Arial" pitchFamily="34" charset="0"/>
                <a:cs typeface="Arial" pitchFamily="34" charset="0"/>
              </a:rPr>
              <a:t>κανένας δε θα μείνει,</a:t>
            </a:r>
          </a:p>
          <a:p>
            <a:pPr>
              <a:lnSpc>
                <a:spcPct val="150000"/>
              </a:lnSpc>
            </a:pPr>
            <a:r>
              <a:rPr lang="el-GR" sz="1500" dirty="0" smtClean="0">
                <a:latin typeface="Arial" pitchFamily="34" charset="0"/>
                <a:cs typeface="Arial" pitchFamily="34" charset="0"/>
              </a:rPr>
              <a:t>εσύ και η Ιταλία,</a:t>
            </a:r>
          </a:p>
          <a:p>
            <a:pPr>
              <a:lnSpc>
                <a:spcPct val="150000"/>
              </a:lnSpc>
            </a:pPr>
            <a:r>
              <a:rPr lang="el-GR" sz="1500" dirty="0" smtClean="0">
                <a:latin typeface="Arial" pitchFamily="34" charset="0"/>
                <a:cs typeface="Arial" pitchFamily="34" charset="0"/>
              </a:rPr>
              <a:t>η πατρίδα σου η γελοία,</a:t>
            </a:r>
          </a:p>
          <a:p>
            <a:pPr>
              <a:lnSpc>
                <a:spcPct val="150000"/>
              </a:lnSpc>
            </a:pPr>
            <a:r>
              <a:rPr lang="el-GR" sz="1500" dirty="0" smtClean="0">
                <a:latin typeface="Arial" pitchFamily="34" charset="0"/>
                <a:cs typeface="Arial" pitchFamily="34" charset="0"/>
              </a:rPr>
              <a:t>τρέμετε όλοι το χακί.</a:t>
            </a:r>
          </a:p>
          <a:p>
            <a:pPr>
              <a:lnSpc>
                <a:spcPct val="150000"/>
              </a:lnSpc>
            </a:pPr>
            <a:r>
              <a:rPr lang="el-GR" sz="15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l-GR" sz="1500" dirty="0" smtClean="0">
                <a:latin typeface="Arial" pitchFamily="34" charset="0"/>
                <a:cs typeface="Arial" pitchFamily="34" charset="0"/>
              </a:rPr>
              <a:t>Δεν έχεις διόλου μπέσα</a:t>
            </a:r>
          </a:p>
          <a:p>
            <a:pPr>
              <a:lnSpc>
                <a:spcPct val="150000"/>
              </a:lnSpc>
            </a:pPr>
            <a:r>
              <a:rPr lang="el-GR" sz="1500" dirty="0" smtClean="0">
                <a:latin typeface="Arial" pitchFamily="34" charset="0"/>
                <a:cs typeface="Arial" pitchFamily="34" charset="0"/>
              </a:rPr>
              <a:t>κι όταν θα μπούμε μέσα,</a:t>
            </a:r>
          </a:p>
          <a:p>
            <a:pPr>
              <a:lnSpc>
                <a:spcPct val="150000"/>
              </a:lnSpc>
            </a:pPr>
            <a:r>
              <a:rPr lang="el-GR" sz="1500" dirty="0" smtClean="0">
                <a:latin typeface="Arial" pitchFamily="34" charset="0"/>
                <a:cs typeface="Arial" pitchFamily="34" charset="0"/>
              </a:rPr>
              <a:t>ακόμη και στη Ρώμη γαλανόλευκη</a:t>
            </a:r>
          </a:p>
          <a:p>
            <a:pPr>
              <a:lnSpc>
                <a:spcPct val="150000"/>
              </a:lnSpc>
            </a:pPr>
            <a:r>
              <a:rPr lang="el-GR" sz="1500" dirty="0" smtClean="0">
                <a:latin typeface="Arial" pitchFamily="34" charset="0"/>
                <a:cs typeface="Arial" pitchFamily="34" charset="0"/>
              </a:rPr>
              <a:t>θα υψώσουμε σημαία ελληνική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428596" y="1225689"/>
            <a:ext cx="3929090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500" dirty="0" smtClean="0">
                <a:latin typeface="Arial" pitchFamily="34" charset="0"/>
                <a:cs typeface="Arial" pitchFamily="34" charset="0"/>
              </a:rPr>
              <a:t>Με το χαμόγελο στα χείλη,</a:t>
            </a:r>
          </a:p>
          <a:p>
            <a:pPr>
              <a:lnSpc>
                <a:spcPct val="150000"/>
              </a:lnSpc>
            </a:pPr>
            <a:r>
              <a:rPr lang="el-GR" sz="1500" dirty="0" smtClean="0">
                <a:latin typeface="Arial" pitchFamily="34" charset="0"/>
                <a:cs typeface="Arial" pitchFamily="34" charset="0"/>
              </a:rPr>
              <a:t>πάν’ οι φαντάροι μας μπροστά</a:t>
            </a:r>
          </a:p>
          <a:p>
            <a:pPr>
              <a:lnSpc>
                <a:spcPct val="150000"/>
              </a:lnSpc>
            </a:pPr>
            <a:r>
              <a:rPr lang="el-GR" sz="1500" dirty="0" smtClean="0">
                <a:latin typeface="Arial" pitchFamily="34" charset="0"/>
                <a:cs typeface="Arial" pitchFamily="34" charset="0"/>
              </a:rPr>
              <a:t>και γίνανε οι Ιταλοί ρεζίλι,</a:t>
            </a:r>
          </a:p>
          <a:p>
            <a:pPr>
              <a:lnSpc>
                <a:spcPct val="150000"/>
              </a:lnSpc>
            </a:pPr>
            <a:r>
              <a:rPr lang="el-GR" sz="1500" dirty="0" err="1" smtClean="0">
                <a:latin typeface="Arial" pitchFamily="34" charset="0"/>
                <a:cs typeface="Arial" pitchFamily="34" charset="0"/>
              </a:rPr>
              <a:t>γιατ</a:t>
            </a:r>
            <a:r>
              <a:rPr lang="el-GR" sz="1500" dirty="0" smtClean="0">
                <a:latin typeface="Arial" pitchFamily="34" charset="0"/>
                <a:cs typeface="Arial" pitchFamily="34" charset="0"/>
              </a:rPr>
              <a:t>’ η καρδιά τους δεν βαστά.</a:t>
            </a:r>
          </a:p>
          <a:p>
            <a:pPr>
              <a:lnSpc>
                <a:spcPct val="150000"/>
              </a:lnSpc>
            </a:pPr>
            <a:r>
              <a:rPr lang="el-GR" sz="15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l-GR" sz="1500" dirty="0" smtClean="0">
                <a:latin typeface="Arial" pitchFamily="34" charset="0"/>
                <a:cs typeface="Arial" pitchFamily="34" charset="0"/>
              </a:rPr>
              <a:t>Κορόιδο Μουσολίνι,</a:t>
            </a:r>
          </a:p>
          <a:p>
            <a:pPr>
              <a:lnSpc>
                <a:spcPct val="150000"/>
              </a:lnSpc>
            </a:pPr>
            <a:r>
              <a:rPr lang="el-GR" sz="1500" dirty="0" smtClean="0">
                <a:latin typeface="Arial" pitchFamily="34" charset="0"/>
                <a:cs typeface="Arial" pitchFamily="34" charset="0"/>
              </a:rPr>
              <a:t>κανένας δε θα μείνει,</a:t>
            </a:r>
          </a:p>
          <a:p>
            <a:pPr>
              <a:lnSpc>
                <a:spcPct val="150000"/>
              </a:lnSpc>
            </a:pPr>
            <a:r>
              <a:rPr lang="el-GR" sz="1500" dirty="0" smtClean="0">
                <a:latin typeface="Arial" pitchFamily="34" charset="0"/>
                <a:cs typeface="Arial" pitchFamily="34" charset="0"/>
              </a:rPr>
              <a:t>εσύ και η Ιταλία,</a:t>
            </a:r>
          </a:p>
          <a:p>
            <a:pPr>
              <a:lnSpc>
                <a:spcPct val="150000"/>
              </a:lnSpc>
            </a:pPr>
            <a:r>
              <a:rPr lang="el-GR" sz="1500" dirty="0" smtClean="0">
                <a:latin typeface="Arial" pitchFamily="34" charset="0"/>
                <a:cs typeface="Arial" pitchFamily="34" charset="0"/>
              </a:rPr>
              <a:t>η πατρίδα σου η γελοία,</a:t>
            </a:r>
          </a:p>
          <a:p>
            <a:pPr>
              <a:lnSpc>
                <a:spcPct val="150000"/>
              </a:lnSpc>
            </a:pPr>
            <a:r>
              <a:rPr lang="el-GR" sz="1500" dirty="0" smtClean="0">
                <a:latin typeface="Arial" pitchFamily="34" charset="0"/>
                <a:cs typeface="Arial" pitchFamily="34" charset="0"/>
              </a:rPr>
              <a:t>τρέμετε όλοι το χακί.</a:t>
            </a:r>
          </a:p>
          <a:p>
            <a:pPr>
              <a:lnSpc>
                <a:spcPct val="150000"/>
              </a:lnSpc>
            </a:pPr>
            <a:r>
              <a:rPr lang="el-GR" sz="15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l-GR" sz="1500" dirty="0" smtClean="0">
                <a:latin typeface="Arial" pitchFamily="34" charset="0"/>
                <a:cs typeface="Arial" pitchFamily="34" charset="0"/>
              </a:rPr>
              <a:t>Δεν έχει διόλου μπέσα</a:t>
            </a:r>
          </a:p>
          <a:p>
            <a:pPr>
              <a:lnSpc>
                <a:spcPct val="150000"/>
              </a:lnSpc>
            </a:pPr>
            <a:r>
              <a:rPr lang="el-GR" sz="1500" dirty="0" smtClean="0">
                <a:latin typeface="Arial" pitchFamily="34" charset="0"/>
                <a:cs typeface="Arial" pitchFamily="34" charset="0"/>
              </a:rPr>
              <a:t>κι όταν θα μπούμε μέσα,</a:t>
            </a:r>
          </a:p>
          <a:p>
            <a:pPr>
              <a:lnSpc>
                <a:spcPct val="150000"/>
              </a:lnSpc>
            </a:pPr>
            <a:r>
              <a:rPr lang="el-GR" sz="1500" dirty="0" smtClean="0">
                <a:latin typeface="Arial" pitchFamily="34" charset="0"/>
                <a:cs typeface="Arial" pitchFamily="34" charset="0"/>
              </a:rPr>
              <a:t>ακόμη και στη Ρώμη γαλανόλευκη</a:t>
            </a:r>
          </a:p>
          <a:p>
            <a:pPr>
              <a:lnSpc>
                <a:spcPct val="150000"/>
              </a:lnSpc>
            </a:pPr>
            <a:r>
              <a:rPr lang="el-GR" sz="1500" dirty="0" smtClean="0">
                <a:latin typeface="Arial" pitchFamily="34" charset="0"/>
                <a:cs typeface="Arial" pitchFamily="34" charset="0"/>
              </a:rPr>
              <a:t>θα υψώσουμε σημαία ελληνική.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458</TotalTime>
  <Words>485</Words>
  <Application>Microsoft Office PowerPoint</Application>
  <PresentationFormat>Προβολή στην οθόνη (4:3)</PresentationFormat>
  <Paragraphs>165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Ροή</vt:lpstr>
      <vt:lpstr>1ο ΕΙΔΙΚΟ ΝΗΠΙΑΓΩΓΕΙΟ &amp; ΔΗΜΟΤΙΚΟ ΣΧΟΛΕΙΟ ΔΡΑΠΕΤΣΩΝΑΣ Αφιέρωμα  στην 28η Οκτωβρίου 1940</vt:lpstr>
      <vt:lpstr>Παρουσίαση του PowerPoint</vt:lpstr>
      <vt:lpstr>Βάζει ο Ντούτσε τη στολή του-1941</vt:lpstr>
      <vt:lpstr>Η ΓΙΟΡΤΗ ΤΟΥ ΟΧΙ</vt:lpstr>
      <vt:lpstr>Η ΣΗΜΑΙΑ</vt:lpstr>
      <vt:lpstr>ΣΤΗ ΣΗΜΑΙΑ ΜΑΣ…</vt:lpstr>
      <vt:lpstr>ΤΗΣ ΕΛΛΑΔΑΣ ΤΑ ΠΑΙΔΙΑ</vt:lpstr>
      <vt:lpstr>ΒΡΟΝΤΟΥΝ ΤΗΣ ΠΙΝΔΟΥ ΟΙ ΚΟΡΦΕΣ</vt:lpstr>
      <vt:lpstr>Κορόιδο Μουσολίνι</vt:lpstr>
      <vt:lpstr>ΕΘΝΙΚΗ ΓΙΟΡΤΗ</vt:lpstr>
      <vt:lpstr>ΓΙΑ ΤΟΝ ΠΟΛΕΜΟ</vt:lpstr>
      <vt:lpstr>Ο Ναπολιτάνος</vt:lpstr>
      <vt:lpstr>ΕΙΡΗΝΗ</vt:lpstr>
      <vt:lpstr>Η Ελλάδα ποτέ δεν πεθαίνει…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1ο ΕΙΔΙΚΟ ΔΗΜΟΤΙΚΟ ΣΧΟΛΕΙΟ ΔΡΑΠΕΤΣΩΝΑΣ Αφιέρωμα  στην 28η Οκτωβρίου 1940</dc:title>
  <dc:creator>Konstantina</dc:creator>
  <cp:lastModifiedBy>Teacher</cp:lastModifiedBy>
  <cp:revision>14</cp:revision>
  <dcterms:created xsi:type="dcterms:W3CDTF">2019-10-03T18:34:29Z</dcterms:created>
  <dcterms:modified xsi:type="dcterms:W3CDTF">2019-10-22T08:30:12Z</dcterms:modified>
</cp:coreProperties>
</file>