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media/image2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4" r:id="rId1"/>
    <p:sldMasterId id="2147484135" r:id="rId2"/>
    <p:sldMasterId id="2147484356" r:id="rId3"/>
  </p:sldMasterIdLst>
  <p:sldIdLst>
    <p:sldId id="288"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1" r:id="rId19"/>
    <p:sldId id="272" r:id="rId20"/>
    <p:sldId id="274" r:id="rId21"/>
    <p:sldId id="275" r:id="rId22"/>
    <p:sldId id="276" r:id="rId23"/>
    <p:sldId id="277" r:id="rId24"/>
    <p:sldId id="278" r:id="rId25"/>
    <p:sldId id="279" r:id="rId26"/>
    <p:sldId id="280" r:id="rId27"/>
    <p:sldId id="289" r:id="rId28"/>
    <p:sldId id="281" r:id="rId29"/>
    <p:sldId id="282" r:id="rId30"/>
    <p:sldId id="283" r:id="rId31"/>
    <p:sldId id="284" r:id="rId32"/>
    <p:sldId id="285" r:id="rId3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112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9629290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7799989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30527014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38784660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40311117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8902437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6638516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845127" y="2507550"/>
            <a:ext cx="5156200" cy="368052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6172200" y="2507550"/>
            <a:ext cx="5181601" cy="368052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6"/>
          <p:cNvSpPr>
            <a:spLocks noGrp="1"/>
          </p:cNvSpPr>
          <p:nvPr>
            <p:ph type="dt" sz="half" idx="10"/>
          </p:nvPr>
        </p:nvSpPr>
        <p:spPr/>
        <p:txBody>
          <a:bodyPr/>
          <a:lstStyle/>
          <a:p>
            <a:fld id="{1F1B7768-4418-4902-A8B3-A51EDDCAB7C8}" type="datetimeFigureOut">
              <a:rPr lang="el-GR" smtClean="0"/>
              <a:t>17/11/2015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3A25025-0522-4217-B936-47625D38FD22}" type="slidenum">
              <a:rPr lang="el-GR" smtClean="0"/>
              <a:t>‹#›</a:t>
            </a:fld>
            <a:endParaRPr lang="el-GR"/>
          </a:p>
        </p:txBody>
      </p:sp>
      <p:sp>
        <p:nvSpPr>
          <p:cNvPr id="10" name="Title 9"/>
          <p:cNvSpPr>
            <a:spLocks noGrp="1"/>
          </p:cNvSpPr>
          <p:nvPr>
            <p:ph type="title"/>
          </p:nvPr>
        </p:nvSpPr>
        <p:spPr/>
        <p:txBody>
          <a:bodyPr/>
          <a:lstStyle/>
          <a:p>
            <a:r>
              <a:rPr lang="el-GR" smtClean="0"/>
              <a:t>Στυλ κύριου τίτλου</a:t>
            </a:r>
            <a:endParaRPr lang="en-US" dirty="0"/>
          </a:p>
        </p:txBody>
      </p:sp>
    </p:spTree>
    <p:extLst>
      <p:ext uri="{BB962C8B-B14F-4D97-AF65-F5344CB8AC3E}">
        <p14:creationId xmlns:p14="http://schemas.microsoft.com/office/powerpoint/2010/main" val="29154551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1B7768-4418-4902-A8B3-A51EDDCAB7C8}" type="datetimeFigureOut">
              <a:rPr lang="el-GR" smtClean="0"/>
              <a:t>17/11/2015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3A25025-0522-4217-B936-47625D38FD22}" type="slidenum">
              <a:rPr lang="el-GR" smtClean="0"/>
              <a:t>‹#›</a:t>
            </a:fld>
            <a:endParaRPr lang="el-GR"/>
          </a:p>
        </p:txBody>
      </p:sp>
      <p:sp>
        <p:nvSpPr>
          <p:cNvPr id="6" name="Title 5"/>
          <p:cNvSpPr>
            <a:spLocks noGrp="1"/>
          </p:cNvSpPr>
          <p:nvPr>
            <p:ph type="title"/>
          </p:nvPr>
        </p:nvSpPr>
        <p:spPr/>
        <p:txBody>
          <a:bodyPr/>
          <a:lstStyle/>
          <a:p>
            <a:r>
              <a:rPr lang="el-GR" smtClean="0"/>
              <a:t>Στυλ κύριου τίτλου</a:t>
            </a:r>
            <a:endParaRPr lang="en-US"/>
          </a:p>
        </p:txBody>
      </p:sp>
    </p:spTree>
    <p:extLst>
      <p:ext uri="{BB962C8B-B14F-4D97-AF65-F5344CB8AC3E}">
        <p14:creationId xmlns:p14="http://schemas.microsoft.com/office/powerpoint/2010/main" val="15254037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B7768-4418-4902-A8B3-A51EDDCAB7C8}" type="datetimeFigureOut">
              <a:rPr lang="el-GR" smtClean="0"/>
              <a:t>17/11/2015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4499668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l-GR" smtClean="0"/>
              <a:t>Στυλ κύριου τίτλου</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5452836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37556605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l-GR" smtClean="0"/>
              <a:t>Στυλ κύριου τίτλου</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9967012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521848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4695152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0958304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31090333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5928743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2903686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1F1B7768-4418-4902-A8B3-A51EDDCAB7C8}" type="datetimeFigureOut">
              <a:rPr lang="el-GR" smtClean="0"/>
              <a:t>17/11/2015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7546555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49961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4989347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274338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7"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37287427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8897706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877092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377186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669158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4705757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199215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40111359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5870306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F1B7768-4418-4902-A8B3-A51EDDCAB7C8}" type="datetimeFigureOut">
              <a:rPr lang="el-GR" smtClean="0"/>
              <a:t>17/11/2015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6863109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2458121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845127" y="2507550"/>
            <a:ext cx="5156200" cy="368052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6172200" y="2507550"/>
            <a:ext cx="5181601" cy="368052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6"/>
          <p:cNvSpPr>
            <a:spLocks noGrp="1"/>
          </p:cNvSpPr>
          <p:nvPr>
            <p:ph type="dt" sz="half" idx="10"/>
          </p:nvPr>
        </p:nvSpPr>
        <p:spPr/>
        <p:txBody>
          <a:bodyPr/>
          <a:lstStyle/>
          <a:p>
            <a:fld id="{1F1B7768-4418-4902-A8B3-A51EDDCAB7C8}" type="datetimeFigureOut">
              <a:rPr lang="el-GR" smtClean="0"/>
              <a:t>17/11/2015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3A25025-0522-4217-B936-47625D38FD22}" type="slidenum">
              <a:rPr lang="el-GR" smtClean="0"/>
              <a:t>‹#›</a:t>
            </a:fld>
            <a:endParaRPr lang="el-GR"/>
          </a:p>
        </p:txBody>
      </p:sp>
      <p:sp>
        <p:nvSpPr>
          <p:cNvPr id="10" name="Title 9"/>
          <p:cNvSpPr>
            <a:spLocks noGrp="1"/>
          </p:cNvSpPr>
          <p:nvPr>
            <p:ph type="title"/>
          </p:nvPr>
        </p:nvSpPr>
        <p:spPr/>
        <p:txBody>
          <a:bodyPr/>
          <a:lstStyle/>
          <a:p>
            <a:r>
              <a:rPr lang="el-GR" smtClean="0"/>
              <a:t>Στυλ κύριου τίτλου</a:t>
            </a:r>
            <a:endParaRPr lang="en-US" dirty="0"/>
          </a:p>
        </p:txBody>
      </p:sp>
    </p:spTree>
    <p:extLst>
      <p:ext uri="{BB962C8B-B14F-4D97-AF65-F5344CB8AC3E}">
        <p14:creationId xmlns:p14="http://schemas.microsoft.com/office/powerpoint/2010/main" val="40356713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1B7768-4418-4902-A8B3-A51EDDCAB7C8}" type="datetimeFigureOut">
              <a:rPr lang="el-GR" smtClean="0"/>
              <a:t>17/11/2015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3A25025-0522-4217-B936-47625D38FD22}" type="slidenum">
              <a:rPr lang="el-GR" smtClean="0"/>
              <a:t>‹#›</a:t>
            </a:fld>
            <a:endParaRPr lang="el-GR"/>
          </a:p>
        </p:txBody>
      </p:sp>
      <p:sp>
        <p:nvSpPr>
          <p:cNvPr id="6" name="Title 5"/>
          <p:cNvSpPr>
            <a:spLocks noGrp="1"/>
          </p:cNvSpPr>
          <p:nvPr>
            <p:ph type="title"/>
          </p:nvPr>
        </p:nvSpPr>
        <p:spPr/>
        <p:txBody>
          <a:bodyPr/>
          <a:lstStyle/>
          <a:p>
            <a:r>
              <a:rPr lang="el-GR" smtClean="0"/>
              <a:t>Στυλ κύριου τίτλου</a:t>
            </a:r>
            <a:endParaRPr lang="en-US"/>
          </a:p>
        </p:txBody>
      </p:sp>
    </p:spTree>
    <p:extLst>
      <p:ext uri="{BB962C8B-B14F-4D97-AF65-F5344CB8AC3E}">
        <p14:creationId xmlns:p14="http://schemas.microsoft.com/office/powerpoint/2010/main" val="33075137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B7768-4418-4902-A8B3-A51EDDCAB7C8}" type="datetimeFigureOut">
              <a:rPr lang="el-GR" smtClean="0"/>
              <a:t>17/11/2015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18723720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l-GR" smtClean="0"/>
              <a:t>Στυλ κύριου τίτλου</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2788492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l-GR" smtClean="0"/>
              <a:t>Στυλ κύριου τίτλου</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1F1B7768-4418-4902-A8B3-A51EDDCAB7C8}" type="datetimeFigureOut">
              <a:rPr lang="el-GR" smtClean="0"/>
              <a:t>17/11/2015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3A25025-0522-4217-B936-47625D38FD22}" type="slidenum">
              <a:rPr lang="el-GR" smtClean="0"/>
              <a:t>‹#›</a:t>
            </a:fld>
            <a:endParaRPr lang="el-GR"/>
          </a:p>
        </p:txBody>
      </p:sp>
    </p:spTree>
    <p:extLst>
      <p:ext uri="{BB962C8B-B14F-4D97-AF65-F5344CB8AC3E}">
        <p14:creationId xmlns:p14="http://schemas.microsoft.com/office/powerpoint/2010/main" val="22350691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4.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F1B7768-4418-4902-A8B3-A51EDDCAB7C8}" type="datetimeFigureOut">
              <a:rPr lang="el-GR" smtClean="0"/>
              <a:t>17/11/2015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l-G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3A25025-0522-4217-B936-47625D38FD22}" type="slidenum">
              <a:rPr lang="el-GR" smtClean="0"/>
              <a:t>‹#›</a:t>
            </a:fld>
            <a:endParaRPr lang="el-GR"/>
          </a:p>
        </p:txBody>
      </p:sp>
    </p:spTree>
    <p:extLst>
      <p:ext uri="{BB962C8B-B14F-4D97-AF65-F5344CB8AC3E}">
        <p14:creationId xmlns:p14="http://schemas.microsoft.com/office/powerpoint/2010/main" val="133017797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F1B7768-4418-4902-A8B3-A51EDDCAB7C8}" type="datetimeFigureOut">
              <a:rPr lang="el-GR" smtClean="0"/>
              <a:t>17/11/2015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l-G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3A25025-0522-4217-B936-47625D38FD22}" type="slidenum">
              <a:rPr lang="el-GR" smtClean="0"/>
              <a:t>‹#›</a:t>
            </a:fld>
            <a:endParaRPr lang="el-GR"/>
          </a:p>
        </p:txBody>
      </p:sp>
    </p:spTree>
    <p:extLst>
      <p:ext uri="{BB962C8B-B14F-4D97-AF65-F5344CB8AC3E}">
        <p14:creationId xmlns:p14="http://schemas.microsoft.com/office/powerpoint/2010/main" val="261738515"/>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F1B7768-4418-4902-A8B3-A51EDDCAB7C8}" type="datetimeFigureOut">
              <a:rPr lang="el-GR" smtClean="0"/>
              <a:t>17/11/2015</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3A25025-0522-4217-B936-47625D38FD22}" type="slidenum">
              <a:rPr lang="el-GR" smtClean="0"/>
              <a:t>‹#›</a:t>
            </a:fld>
            <a:endParaRPr lang="el-GR"/>
          </a:p>
        </p:txBody>
      </p:sp>
    </p:spTree>
    <p:extLst>
      <p:ext uri="{BB962C8B-B14F-4D97-AF65-F5344CB8AC3E}">
        <p14:creationId xmlns:p14="http://schemas.microsoft.com/office/powerpoint/2010/main" val="1539275990"/>
      </p:ext>
    </p:extLst>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0" r:id="rId14"/>
    <p:sldLayoutId id="2147484371" r:id="rId15"/>
    <p:sldLayoutId id="2147484372" r:id="rId16"/>
    <p:sldLayoutId id="2147484373" r:id="rId17"/>
  </p:sldLayoutIdLst>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4.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4.xm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95873" y="535845"/>
            <a:ext cx="10238509" cy="1400530"/>
          </a:xfrm>
        </p:spPr>
        <p:txBody>
          <a:bodyPr/>
          <a:lstStyle/>
          <a:p>
            <a:r>
              <a:rPr lang="el-GR" sz="3200" b="1" dirty="0" smtClean="0">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1</a:t>
            </a:r>
            <a:r>
              <a:rPr lang="el-GR" sz="3200" b="1" baseline="30000" dirty="0" smtClean="0">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ο</a:t>
            </a:r>
            <a:r>
              <a:rPr lang="el-GR" sz="3200" b="1" dirty="0" smtClean="0">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 ΕΙΔΙΚΟ ΔΗΜΟΤΙΚΟ ΣΧΟΛΕΙΟ ΔΡΑΠΕΤΣΩΝΑΣ</a:t>
            </a:r>
            <a:endParaRPr lang="el-GR" sz="3200" b="1" dirty="0">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endParaRPr>
          </a:p>
        </p:txBody>
      </p:sp>
      <p:sp>
        <p:nvSpPr>
          <p:cNvPr id="3" name="Θέση περιεχομένου 2"/>
          <p:cNvSpPr>
            <a:spLocks noGrp="1"/>
          </p:cNvSpPr>
          <p:nvPr>
            <p:ph idx="1"/>
          </p:nvPr>
        </p:nvSpPr>
        <p:spPr>
          <a:xfrm>
            <a:off x="1103312" y="2052918"/>
            <a:ext cx="8946541" cy="4619345"/>
          </a:xfrm>
        </p:spPr>
        <p:txBody>
          <a:bodyPr>
            <a:normAutofit fontScale="70000" lnSpcReduction="20000"/>
          </a:bodyPr>
          <a:lstStyle/>
          <a:p>
            <a:pPr marL="0" indent="0" algn="ctr">
              <a:buNone/>
            </a:pPr>
            <a:endParaRPr lang="el-GR" sz="3600" i="1" dirty="0" smtClean="0">
              <a:solidFill>
                <a:schemeClr val="tx1">
                  <a:lumMod val="75000"/>
                </a:schemeClr>
              </a:solidFill>
              <a:latin typeface="Arial" panose="020B0604020202020204" pitchFamily="34" charset="0"/>
              <a:cs typeface="Arial" panose="020B0604020202020204" pitchFamily="34" charset="0"/>
            </a:endParaRPr>
          </a:p>
          <a:p>
            <a:pPr marL="0" indent="0" algn="ctr">
              <a:buNone/>
            </a:pPr>
            <a:r>
              <a:rPr lang="el-GR" sz="5100" i="1" dirty="0" smtClean="0">
                <a:solidFill>
                  <a:schemeClr val="tx1">
                    <a:lumMod val="75000"/>
                  </a:schemeClr>
                </a:solidFill>
                <a:latin typeface="Arial" panose="020B0604020202020204" pitchFamily="34" charset="0"/>
                <a:cs typeface="Arial" panose="020B0604020202020204" pitchFamily="34" charset="0"/>
              </a:rPr>
              <a:t>«</a:t>
            </a:r>
            <a:r>
              <a:rPr lang="el-GR" sz="5100" i="1" dirty="0" smtClean="0">
                <a:solidFill>
                  <a:schemeClr val="accent5">
                    <a:lumMod val="40000"/>
                    <a:lumOff val="60000"/>
                  </a:schemeClr>
                </a:solidFill>
                <a:latin typeface="Arial" panose="020B0604020202020204" pitchFamily="34" charset="0"/>
                <a:cs typeface="Arial" panose="020B0604020202020204" pitchFamily="34" charset="0"/>
              </a:rPr>
              <a:t>Εορτασμός της επετείου για την εξέγερση                                             του Πολυτεχνείου</a:t>
            </a:r>
            <a:r>
              <a:rPr lang="el-GR" sz="4100" i="1" dirty="0">
                <a:solidFill>
                  <a:schemeClr val="accent5">
                    <a:lumMod val="40000"/>
                    <a:lumOff val="60000"/>
                  </a:schemeClr>
                </a:solidFill>
                <a:latin typeface="Arial" panose="020B0604020202020204" pitchFamily="34" charset="0"/>
                <a:cs typeface="Arial" panose="020B0604020202020204" pitchFamily="34" charset="0"/>
              </a:rPr>
              <a:t> </a:t>
            </a:r>
            <a:r>
              <a:rPr lang="el-GR" sz="4100" i="1" dirty="0" smtClean="0">
                <a:solidFill>
                  <a:schemeClr val="accent5">
                    <a:lumMod val="40000"/>
                    <a:lumOff val="60000"/>
                  </a:schemeClr>
                </a:solidFill>
                <a:latin typeface="Arial" panose="020B0604020202020204" pitchFamily="34" charset="0"/>
                <a:cs typeface="Arial" panose="020B0604020202020204" pitchFamily="34" charset="0"/>
              </a:rPr>
              <a:t>»</a:t>
            </a:r>
          </a:p>
          <a:p>
            <a:pPr marL="0" indent="0" algn="ctr">
              <a:buNone/>
            </a:pPr>
            <a:endParaRPr lang="el-GR" sz="4100" i="1" dirty="0" smtClean="0">
              <a:solidFill>
                <a:schemeClr val="accent5">
                  <a:lumMod val="40000"/>
                  <a:lumOff val="60000"/>
                </a:schemeClr>
              </a:solidFill>
              <a:latin typeface="Arial" panose="020B0604020202020204" pitchFamily="34" charset="0"/>
              <a:cs typeface="Arial" panose="020B0604020202020204" pitchFamily="34" charset="0"/>
            </a:endParaRPr>
          </a:p>
          <a:p>
            <a:pPr marL="0" indent="0" algn="ctr">
              <a:buNone/>
            </a:pPr>
            <a:endParaRPr lang="el-GR" sz="3600" i="1" dirty="0" smtClean="0">
              <a:solidFill>
                <a:schemeClr val="tx1">
                  <a:lumMod val="75000"/>
                </a:schemeClr>
              </a:solidFill>
              <a:latin typeface="Arial" panose="020B0604020202020204" pitchFamily="34" charset="0"/>
              <a:cs typeface="Arial" panose="020B0604020202020204" pitchFamily="34" charset="0"/>
            </a:endParaRPr>
          </a:p>
          <a:p>
            <a:pPr marL="0" indent="0" algn="ctr">
              <a:buNone/>
            </a:pPr>
            <a:endParaRPr lang="el-GR" sz="3600" i="1" dirty="0" smtClean="0">
              <a:solidFill>
                <a:schemeClr val="tx1">
                  <a:lumMod val="75000"/>
                </a:schemeClr>
              </a:solidFill>
              <a:latin typeface="Arial" panose="020B0604020202020204" pitchFamily="34" charset="0"/>
              <a:cs typeface="Arial" panose="020B0604020202020204" pitchFamily="34" charset="0"/>
            </a:endParaRPr>
          </a:p>
          <a:p>
            <a:pPr marL="0" indent="0" algn="ctr">
              <a:buNone/>
            </a:pPr>
            <a:endParaRPr lang="el-GR" sz="3600" i="1" dirty="0">
              <a:solidFill>
                <a:schemeClr val="tx1">
                  <a:lumMod val="75000"/>
                </a:schemeClr>
              </a:solidFill>
              <a:latin typeface="Arial" panose="020B0604020202020204" pitchFamily="34" charset="0"/>
              <a:cs typeface="Arial" panose="020B0604020202020204" pitchFamily="34" charset="0"/>
            </a:endParaRPr>
          </a:p>
          <a:p>
            <a:pPr marL="0" indent="0" algn="ctr">
              <a:buNone/>
            </a:pPr>
            <a:endParaRPr lang="el-GR" sz="3600" i="1" dirty="0" smtClean="0">
              <a:solidFill>
                <a:schemeClr val="tx1">
                  <a:lumMod val="75000"/>
                </a:schemeClr>
              </a:solidFill>
              <a:latin typeface="Arial" panose="020B0604020202020204" pitchFamily="34" charset="0"/>
              <a:cs typeface="Arial" panose="020B0604020202020204" pitchFamily="34" charset="0"/>
            </a:endParaRPr>
          </a:p>
          <a:p>
            <a:pPr marL="0" indent="0" algn="ctr">
              <a:buNone/>
            </a:pPr>
            <a:r>
              <a:rPr lang="el-GR" sz="3600" i="1" dirty="0" smtClean="0">
                <a:solidFill>
                  <a:schemeClr val="tx1">
                    <a:lumMod val="75000"/>
                  </a:schemeClr>
                </a:solidFill>
                <a:latin typeface="Arial" panose="020B0604020202020204" pitchFamily="34" charset="0"/>
                <a:cs typeface="Arial" panose="020B0604020202020204" pitchFamily="34" charset="0"/>
              </a:rPr>
              <a:t>  </a:t>
            </a:r>
          </a:p>
          <a:p>
            <a:pPr marL="0" indent="0" algn="ctr">
              <a:buNone/>
            </a:pPr>
            <a:r>
              <a:rPr lang="el-GR" sz="2900" i="1" dirty="0" smtClean="0">
                <a:latin typeface="Arial" panose="020B0604020202020204" pitchFamily="34" charset="0"/>
                <a:cs typeface="Arial" panose="020B0604020202020204" pitchFamily="34" charset="0"/>
              </a:rPr>
              <a:t>ΣΧΟΛΙΚΟ ΕΤΟΣ:   2015-2016</a:t>
            </a:r>
            <a:endParaRPr lang="el-GR" sz="2900" i="1" dirty="0">
              <a:latin typeface="Arial" panose="020B0604020202020204" pitchFamily="34" charset="0"/>
              <a:cs typeface="Arial" panose="020B0604020202020204" pitchFamily="34" charset="0"/>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632" y="4238625"/>
            <a:ext cx="2247900" cy="1581150"/>
          </a:xfrm>
          <a:prstGeom prst="rect">
            <a:avLst/>
          </a:prstGeom>
        </p:spPr>
      </p:pic>
      <p:pic>
        <p:nvPicPr>
          <p:cNvPr id="6" name="Εικόνα 5"/>
          <p:cNvPicPr>
            <a:picLocks noChangeAspect="1"/>
          </p:cNvPicPr>
          <p:nvPr/>
        </p:nvPicPr>
        <p:blipFill>
          <a:blip r:embed="rId3"/>
          <a:stretch>
            <a:fillRect/>
          </a:stretch>
        </p:blipFill>
        <p:spPr>
          <a:xfrm>
            <a:off x="11241083" y="6020663"/>
            <a:ext cx="683456" cy="651600"/>
          </a:xfrm>
          <a:prstGeom prst="rect">
            <a:avLst/>
          </a:prstGeom>
        </p:spPr>
      </p:pic>
    </p:spTree>
    <p:extLst>
      <p:ext uri="{BB962C8B-B14F-4D97-AF65-F5344CB8AC3E}">
        <p14:creationId xmlns:p14="http://schemas.microsoft.com/office/powerpoint/2010/main" val="33108527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644" y="632751"/>
            <a:ext cx="7553695" cy="5835600"/>
          </a:xfrm>
          <a:prstGeom prst="rect">
            <a:avLst/>
          </a:prstGeom>
        </p:spPr>
      </p:pic>
    </p:spTree>
    <p:extLst>
      <p:ext uri="{BB962C8B-B14F-4D97-AF65-F5344CB8AC3E}">
        <p14:creationId xmlns:p14="http://schemas.microsoft.com/office/powerpoint/2010/main" val="177209473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661" y="576775"/>
            <a:ext cx="7977459" cy="5778000"/>
          </a:xfrm>
          <a:prstGeom prst="rect">
            <a:avLst/>
          </a:prstGeom>
        </p:spPr>
      </p:pic>
    </p:spTree>
    <p:extLst>
      <p:ext uri="{BB962C8B-B14F-4D97-AF65-F5344CB8AC3E}">
        <p14:creationId xmlns:p14="http://schemas.microsoft.com/office/powerpoint/2010/main" val="9184889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just"/>
            <a:r>
              <a:rPr lang="el-GR" sz="2400" dirty="0" smtClean="0">
                <a:latin typeface="Arial" panose="020B0604020202020204" pitchFamily="34" charset="0"/>
                <a:cs typeface="Arial" panose="020B0604020202020204" pitchFamily="34" charset="0"/>
              </a:rPr>
              <a:t>Τα ξημερώματα της </a:t>
            </a:r>
            <a:r>
              <a:rPr lang="el-GR" sz="2400" b="1" i="1" dirty="0" smtClean="0">
                <a:latin typeface="Arial" panose="020B0604020202020204" pitchFamily="34" charset="0"/>
                <a:cs typeface="Arial" panose="020B0604020202020204" pitchFamily="34" charset="0"/>
              </a:rPr>
              <a:t>21ης Απριλίου 1967 </a:t>
            </a:r>
            <a:r>
              <a:rPr lang="el-GR" sz="2400" dirty="0" smtClean="0">
                <a:latin typeface="Arial" panose="020B0604020202020204" pitchFamily="34" charset="0"/>
                <a:cs typeface="Arial" panose="020B0604020202020204" pitchFamily="34" charset="0"/>
              </a:rPr>
              <a:t>γράφεται μια κατάμαυρη σελίδα στην ιστορία της πατρίδας μας</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Μια ομάδα αξιωματικών επέβαλε στη χώρα μας την εγκαθίδρυση στυγνού τυραννικού καθεστώτος</a:t>
            </a:r>
            <a:r>
              <a:rPr lang="el-GR" sz="2400" dirty="0" smtClean="0"/>
              <a:t>.</a:t>
            </a:r>
            <a:endParaRPr lang="el-GR" sz="2400" dirty="0"/>
          </a:p>
        </p:txBody>
      </p:sp>
      <p:sp>
        <p:nvSpPr>
          <p:cNvPr id="7" name="Θέση περιεχομένου 6"/>
          <p:cNvSpPr>
            <a:spLocks noGrp="1"/>
          </p:cNvSpPr>
          <p:nvPr>
            <p:ph sz="half" idx="1"/>
          </p:nvPr>
        </p:nvSpPr>
        <p:spPr>
          <a:xfrm>
            <a:off x="838200" y="1811557"/>
            <a:ext cx="5181600" cy="4351338"/>
          </a:xfrm>
        </p:spPr>
        <p:txBody>
          <a:bodyPr>
            <a:normAutofit fontScale="85000" lnSpcReduction="20000"/>
          </a:bodyPr>
          <a:lstStyle/>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r>
              <a:rPr lang="el-GR" sz="1400" dirty="0" smtClean="0"/>
              <a:t>       </a:t>
            </a:r>
          </a:p>
          <a:p>
            <a:pPr marL="0" indent="0">
              <a:buNone/>
            </a:pPr>
            <a:endParaRPr lang="el-GR" sz="1400" dirty="0"/>
          </a:p>
          <a:p>
            <a:pPr marL="0" indent="0">
              <a:buNone/>
            </a:pPr>
            <a:r>
              <a:rPr lang="el-GR" sz="1400" i="1" dirty="0" smtClean="0"/>
              <a:t>                             </a:t>
            </a:r>
            <a:endParaRPr lang="el-GR" sz="1400" i="1" dirty="0"/>
          </a:p>
          <a:p>
            <a:pPr marL="0" indent="0">
              <a:buNone/>
            </a:pPr>
            <a:r>
              <a:rPr lang="el-GR" sz="1400" i="1" dirty="0" smtClean="0"/>
              <a:t>        Γεώργιος Παπαδόπουλος </a:t>
            </a:r>
            <a:endParaRPr lang="el-GR" sz="1400" i="1" dirty="0"/>
          </a:p>
        </p:txBody>
      </p:sp>
      <p:sp>
        <p:nvSpPr>
          <p:cNvPr id="9" name="Θέση περιεχομένου 8"/>
          <p:cNvSpPr>
            <a:spLocks noGrp="1"/>
          </p:cNvSpPr>
          <p:nvPr>
            <p:ph sz="half" idx="2"/>
          </p:nvPr>
        </p:nvSpPr>
        <p:spPr>
          <a:xfrm>
            <a:off x="6172200" y="1825625"/>
            <a:ext cx="5181600" cy="4701784"/>
          </a:xfrm>
        </p:spPr>
        <p:txBody>
          <a:bodyPr>
            <a:normAutofit fontScale="85000" lnSpcReduction="20000"/>
          </a:bodyPr>
          <a:lstStyle/>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endParaRPr lang="el-GR" sz="1400" dirty="0" smtClean="0"/>
          </a:p>
          <a:p>
            <a:pPr marL="0" indent="0">
              <a:buNone/>
            </a:pPr>
            <a:endParaRPr lang="el-GR" sz="1400" dirty="0"/>
          </a:p>
          <a:p>
            <a:pPr marL="0" indent="0">
              <a:buNone/>
            </a:pPr>
            <a:r>
              <a:rPr lang="el-GR" sz="1400" dirty="0" smtClean="0"/>
              <a:t>                                      </a:t>
            </a:r>
          </a:p>
          <a:p>
            <a:pPr marL="0" indent="0">
              <a:buNone/>
            </a:pPr>
            <a:r>
              <a:rPr lang="el-GR" sz="1400" dirty="0"/>
              <a:t> </a:t>
            </a:r>
            <a:r>
              <a:rPr lang="el-GR" sz="1400" dirty="0" smtClean="0"/>
              <a:t>            </a:t>
            </a:r>
            <a:r>
              <a:rPr lang="el-GR" sz="1400" i="1" dirty="0" err="1" smtClean="0"/>
              <a:t>Στ</a:t>
            </a:r>
            <a:r>
              <a:rPr lang="el-GR" sz="1400" i="1" dirty="0" smtClean="0"/>
              <a:t>. Παττακός, Γ. Παπαδόπουλος,</a:t>
            </a:r>
          </a:p>
          <a:p>
            <a:pPr marL="0" indent="0">
              <a:buNone/>
            </a:pPr>
            <a:r>
              <a:rPr lang="el-GR" sz="1400" i="1" dirty="0" smtClean="0"/>
              <a:t>                            Ν. </a:t>
            </a:r>
            <a:r>
              <a:rPr lang="el-GR" sz="1400" i="1" dirty="0" err="1" smtClean="0"/>
              <a:t>Μακαρέζος</a:t>
            </a:r>
            <a:endParaRPr lang="el-GR" sz="1400" i="1" dirty="0"/>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1853248"/>
            <a:ext cx="3104337" cy="4006727"/>
          </a:xfrm>
          <a:prstGeom prst="rect">
            <a:avLst/>
          </a:prstGeom>
        </p:spPr>
      </p:pic>
      <p:pic>
        <p:nvPicPr>
          <p:cNvPr id="10" name="Εικόνα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619" y="1970248"/>
            <a:ext cx="5288108" cy="3772727"/>
          </a:xfrm>
          <a:prstGeom prst="rect">
            <a:avLst/>
          </a:prstGeom>
        </p:spPr>
      </p:pic>
    </p:spTree>
    <p:extLst>
      <p:ext uri="{BB962C8B-B14F-4D97-AF65-F5344CB8AC3E}">
        <p14:creationId xmlns:p14="http://schemas.microsoft.com/office/powerpoint/2010/main" val="8329532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37625" y="365760"/>
            <a:ext cx="11507371" cy="1008448"/>
          </a:xfrm>
        </p:spPr>
        <p:txBody>
          <a:bodyPr>
            <a:normAutofit/>
          </a:bodyPr>
          <a:lstStyle/>
          <a:p>
            <a:r>
              <a:rPr lang="el-GR" sz="3200" dirty="0" smtClean="0">
                <a:latin typeface="Arial" panose="020B0604020202020204" pitchFamily="34" charset="0"/>
                <a:cs typeface="Arial" panose="020B0604020202020204" pitchFamily="34" charset="0"/>
              </a:rPr>
              <a:t>Για επτά χρόνια το πολίτευμα μας ήταν η </a:t>
            </a:r>
            <a:r>
              <a:rPr lang="el-GR" sz="3200" b="1" i="1" dirty="0" smtClean="0">
                <a:latin typeface="Arial" panose="020B0604020202020204" pitchFamily="34" charset="0"/>
                <a:cs typeface="Arial" panose="020B0604020202020204" pitchFamily="34" charset="0"/>
              </a:rPr>
              <a:t>δικτατορία</a:t>
            </a:r>
            <a:r>
              <a:rPr lang="el-GR" sz="3600" dirty="0" smtClean="0">
                <a:latin typeface="Arial" panose="020B0604020202020204" pitchFamily="34" charset="0"/>
                <a:cs typeface="Arial" panose="020B0604020202020204" pitchFamily="34" charset="0"/>
              </a:rPr>
              <a:t>… </a:t>
            </a:r>
            <a:endParaRPr lang="el-GR" sz="3600" dirty="0">
              <a:latin typeface="Arial" panose="020B0604020202020204" pitchFamily="34" charset="0"/>
              <a:cs typeface="Arial" panose="020B0604020202020204" pitchFamily="34" charset="0"/>
            </a:endParaRPr>
          </a:p>
        </p:txBody>
      </p:sp>
      <p:sp>
        <p:nvSpPr>
          <p:cNvPr id="3" name="Θέση περιεχομένου 2"/>
          <p:cNvSpPr>
            <a:spLocks noGrp="1"/>
          </p:cNvSpPr>
          <p:nvPr>
            <p:ph sz="half" idx="1"/>
          </p:nvPr>
        </p:nvSpPr>
        <p:spPr>
          <a:xfrm>
            <a:off x="838199" y="2110155"/>
            <a:ext cx="10515601" cy="4487593"/>
          </a:xfrm>
        </p:spPr>
        <p:txBody>
          <a:bodyPr>
            <a:normAutofit fontScale="92500" lnSpcReduction="10000"/>
          </a:bodyPr>
          <a:lstStyle/>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a:latin typeface="Arial" panose="020B0604020202020204" pitchFamily="34" charset="0"/>
              <a:cs typeface="Arial" panose="020B0604020202020204" pitchFamily="34" charset="0"/>
            </a:endParaRPr>
          </a:p>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a:latin typeface="Arial" panose="020B0604020202020204" pitchFamily="34" charset="0"/>
              <a:cs typeface="Arial" panose="020B0604020202020204" pitchFamily="34" charset="0"/>
            </a:endParaRPr>
          </a:p>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a:latin typeface="Arial" panose="020B0604020202020204" pitchFamily="34" charset="0"/>
              <a:cs typeface="Arial" panose="020B0604020202020204" pitchFamily="34" charset="0"/>
            </a:endParaRPr>
          </a:p>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a:latin typeface="Arial" panose="020B0604020202020204" pitchFamily="34" charset="0"/>
              <a:cs typeface="Arial" panose="020B0604020202020204" pitchFamily="34" charset="0"/>
            </a:endParaRPr>
          </a:p>
          <a:p>
            <a:pPr marL="0" indent="0">
              <a:buNone/>
            </a:pPr>
            <a:endParaRPr lang="el-GR" sz="1600" i="1" dirty="0" smtClean="0">
              <a:latin typeface="Arial" panose="020B0604020202020204" pitchFamily="34" charset="0"/>
              <a:cs typeface="Arial" panose="020B0604020202020204" pitchFamily="34" charset="0"/>
            </a:endParaRPr>
          </a:p>
          <a:p>
            <a:pPr marL="0" indent="0">
              <a:buNone/>
            </a:pPr>
            <a:endParaRPr lang="el-GR" sz="1600" i="1" dirty="0">
              <a:latin typeface="Arial" panose="020B0604020202020204" pitchFamily="34" charset="0"/>
              <a:cs typeface="Arial" panose="020B0604020202020204" pitchFamily="34" charset="0"/>
            </a:endParaRPr>
          </a:p>
          <a:p>
            <a:pPr marL="0" indent="0">
              <a:buNone/>
            </a:pPr>
            <a:r>
              <a:rPr lang="el-GR" sz="1600" i="1" dirty="0" smtClean="0">
                <a:latin typeface="Arial" panose="020B0604020202020204" pitchFamily="34" charset="0"/>
                <a:cs typeface="Arial" panose="020B0604020202020204" pitchFamily="34" charset="0"/>
              </a:rPr>
              <a:t>               Η Βουλή περικυκλωμένη από τεθωρακισμένα                                                     Σύμβολο της Χούντας</a:t>
            </a:r>
          </a:p>
          <a:p>
            <a:pPr marL="0" indent="0">
              <a:buNone/>
            </a:pPr>
            <a:endParaRPr lang="el-GR" sz="1600" i="1" dirty="0">
              <a:latin typeface="Arial" panose="020B0604020202020204" pitchFamily="34" charset="0"/>
              <a:cs typeface="Arial" panose="020B0604020202020204" pitchFamily="34" charset="0"/>
            </a:endParaRP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25416" y="1571022"/>
            <a:ext cx="5340086" cy="4232726"/>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174" y="1535028"/>
            <a:ext cx="2894400" cy="4232726"/>
          </a:xfrm>
          <a:prstGeom prst="rect">
            <a:avLst/>
          </a:prstGeom>
        </p:spPr>
      </p:pic>
    </p:spTree>
    <p:extLst>
      <p:ext uri="{BB962C8B-B14F-4D97-AF65-F5344CB8AC3E}">
        <p14:creationId xmlns:p14="http://schemas.microsoft.com/office/powerpoint/2010/main" val="35050482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7932" y="282894"/>
            <a:ext cx="10874326" cy="1223890"/>
          </a:xfrm>
        </p:spPr>
        <p:txBody>
          <a:bodyPr>
            <a:normAutofit/>
          </a:bodyPr>
          <a:lstStyle/>
          <a:p>
            <a:pPr algn="ctr"/>
            <a:r>
              <a:rPr lang="el-GR" sz="3200" dirty="0" smtClean="0">
                <a:latin typeface="Arial" panose="020B0604020202020204" pitchFamily="34" charset="0"/>
                <a:cs typeface="Arial" panose="020B0604020202020204" pitchFamily="34" charset="0"/>
              </a:rPr>
              <a:t>Μεγάλη αιμάτινη πληγή στο κορμί της πατρίδας τούτη η περίοδος, όπου ο φασισμός σκέπαζε τα πάντα.</a:t>
            </a:r>
            <a:endParaRPr lang="el-GR" sz="3200" dirty="0">
              <a:latin typeface="Arial" panose="020B0604020202020204" pitchFamily="34" charset="0"/>
              <a:cs typeface="Arial" panose="020B0604020202020204" pitchFamily="34" charset="0"/>
            </a:endParaRPr>
          </a:p>
        </p:txBody>
      </p:sp>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828" y="2157340"/>
            <a:ext cx="6058388" cy="3909600"/>
          </a:xfrm>
          <a:prstGeom prst="rect">
            <a:avLst/>
          </a:prstGeom>
        </p:spPr>
      </p:pic>
      <p:pic>
        <p:nvPicPr>
          <p:cNvPr id="5" name="Ξ¤ΞΏ Ο€Ξ±ΟΞ±Ξ»Ξ®ΟΞ·ΞΌΞ± Ο„ΞΏΟ… Ξ΄ΞΉΞΊΟ„Ξ¬Ο„ΞΏΟΞ±">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6394" y="5637449"/>
            <a:ext cx="609600" cy="609600"/>
          </a:xfrm>
          <a:prstGeom prst="rect">
            <a:avLst/>
          </a:prstGeom>
        </p:spPr>
      </p:pic>
    </p:spTree>
    <p:extLst>
      <p:ext uri="{BB962C8B-B14F-4D97-AF65-F5344CB8AC3E}">
        <p14:creationId xmlns:p14="http://schemas.microsoft.com/office/powerpoint/2010/main" val="237532765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07469" y="353235"/>
            <a:ext cx="8911687" cy="1280890"/>
          </a:xfrm>
        </p:spPr>
        <p:txBody>
          <a:bodyPr>
            <a:normAutofit/>
          </a:bodyPr>
          <a:lstStyle/>
          <a:p>
            <a:pPr algn="ctr"/>
            <a:r>
              <a:rPr lang="el-GR" sz="3200" b="1" dirty="0" smtClean="0">
                <a:latin typeface="Arial" panose="020B0604020202020204" pitchFamily="34" charset="0"/>
                <a:cs typeface="Arial" panose="020B0604020202020204" pitchFamily="34" charset="0"/>
              </a:rPr>
              <a:t>Το πολίτευμα της Δημοκρατίας ασθενούσε άσχημα και ο λαός υπέφερε…</a:t>
            </a:r>
            <a:endParaRPr lang="el-GR" sz="3200" b="1" dirty="0">
              <a:latin typeface="Arial" panose="020B0604020202020204" pitchFamily="34" charset="0"/>
              <a:cs typeface="Arial" panose="020B0604020202020204" pitchFamily="34" charset="0"/>
            </a:endParaRPr>
          </a:p>
        </p:txBody>
      </p:sp>
      <p:sp>
        <p:nvSpPr>
          <p:cNvPr id="3" name="Θέση περιεχομένου 2"/>
          <p:cNvSpPr>
            <a:spLocks noGrp="1"/>
          </p:cNvSpPr>
          <p:nvPr>
            <p:ph sz="half" idx="1"/>
          </p:nvPr>
        </p:nvSpPr>
        <p:spPr>
          <a:xfrm>
            <a:off x="450167" y="2043866"/>
            <a:ext cx="4564730" cy="4075580"/>
          </a:xfrm>
        </p:spPr>
        <p:txBody>
          <a:bodyPr>
            <a:noAutofit/>
          </a:bodyPr>
          <a:lstStyle/>
          <a:p>
            <a:pPr algn="just"/>
            <a:r>
              <a:rPr lang="el-GR" sz="2400" dirty="0" smtClean="0">
                <a:latin typeface="Arial" panose="020B0604020202020204" pitchFamily="34" charset="0"/>
                <a:cs typeface="Arial" panose="020B0604020202020204" pitchFamily="34" charset="0"/>
              </a:rPr>
              <a:t>Καταλύθηκαν οι δημοκρατικοί θεσμοί, η ελευθερία και τα δικαιώματα των πολιτών.</a:t>
            </a:r>
          </a:p>
          <a:p>
            <a:pPr algn="just"/>
            <a:r>
              <a:rPr lang="el-GR" sz="2400" dirty="0" smtClean="0">
                <a:latin typeface="Arial" panose="020B0604020202020204" pitchFamily="34" charset="0"/>
                <a:cs typeface="Arial" panose="020B0604020202020204" pitchFamily="34" charset="0"/>
              </a:rPr>
              <a:t>Πραγματοποιούνταν συλλήψεις, φυλακίσεις, δίκες και βασανιστήρια ατόμων και ομάδων.</a:t>
            </a:r>
          </a:p>
          <a:p>
            <a:pPr algn="just"/>
            <a:r>
              <a:rPr lang="el-GR" sz="2400" dirty="0" smtClean="0">
                <a:latin typeface="Arial" panose="020B0604020202020204" pitchFamily="34" charset="0"/>
                <a:cs typeface="Arial" panose="020B0604020202020204" pitchFamily="34" charset="0"/>
              </a:rPr>
              <a:t>Πατριώτες, αγωνιστές της δημοκρατίας, στέλνονταν εξορία στα ξερονήσια.</a:t>
            </a:r>
            <a:endParaRPr lang="el-GR" sz="2400" dirty="0">
              <a:latin typeface="Arial" panose="020B0604020202020204" pitchFamily="34" charset="0"/>
              <a:cs typeface="Arial" panose="020B0604020202020204" pitchFamily="34" charset="0"/>
            </a:endParaRP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50440" y="1529256"/>
            <a:ext cx="3043856" cy="2552400"/>
          </a:xfrm>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440" y="4400063"/>
            <a:ext cx="3043856" cy="2178000"/>
          </a:xfrm>
          <a:prstGeom prst="rect">
            <a:avLst/>
          </a:prstGeom>
        </p:spPr>
      </p:pic>
    </p:spTree>
    <p:extLst>
      <p:ext uri="{BB962C8B-B14F-4D97-AF65-F5344CB8AC3E}">
        <p14:creationId xmlns:p14="http://schemas.microsoft.com/office/powerpoint/2010/main" val="379440522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196948" y="295422"/>
            <a:ext cx="5822852" cy="6133513"/>
          </a:xfrm>
        </p:spPr>
        <p:txBody>
          <a:bodyPr>
            <a:normAutofit/>
          </a:bodyPr>
          <a:lstStyle/>
          <a:p>
            <a:pPr algn="just"/>
            <a:endParaRPr lang="el-GR" sz="2800" dirty="0" smtClean="0">
              <a:latin typeface="Arial" panose="020B0604020202020204" pitchFamily="34" charset="0"/>
              <a:cs typeface="Arial" panose="020B0604020202020204" pitchFamily="34" charset="0"/>
            </a:endParaRPr>
          </a:p>
          <a:p>
            <a:pPr algn="just"/>
            <a:r>
              <a:rPr lang="el-GR" sz="2800" dirty="0" smtClean="0">
                <a:latin typeface="Arial" panose="020B0604020202020204" pitchFamily="34" charset="0"/>
                <a:cs typeface="Arial" panose="020B0604020202020204" pitchFamily="34" charset="0"/>
              </a:rPr>
              <a:t>Οι εφημερίδες και τα ραδιόφωνα ήταν υποχρεωμένα να λένε ότι άρεσε στους κυβερνήτες, τους οποίους κανένας δεν είχε εκλέξει.</a:t>
            </a:r>
          </a:p>
          <a:p>
            <a:pPr algn="just"/>
            <a:endParaRPr lang="el-GR" sz="2800" dirty="0" smtClean="0">
              <a:latin typeface="Arial" panose="020B0604020202020204" pitchFamily="34" charset="0"/>
              <a:cs typeface="Arial" panose="020B0604020202020204" pitchFamily="34" charset="0"/>
            </a:endParaRPr>
          </a:p>
          <a:p>
            <a:pPr algn="just"/>
            <a:endParaRPr lang="el-GR" sz="2800" dirty="0" smtClean="0">
              <a:latin typeface="Arial" panose="020B0604020202020204" pitchFamily="34" charset="0"/>
              <a:cs typeface="Arial" panose="020B0604020202020204" pitchFamily="34" charset="0"/>
            </a:endParaRPr>
          </a:p>
          <a:p>
            <a:pPr algn="just"/>
            <a:r>
              <a:rPr lang="el-GR" sz="2800" dirty="0" smtClean="0">
                <a:latin typeface="Arial" panose="020B0604020202020204" pitchFamily="34" charset="0"/>
                <a:cs typeface="Arial" panose="020B0604020202020204" pitchFamily="34" charset="0"/>
              </a:rPr>
              <a:t>Τανκς κυκλοφορούσαν στους δρόμους.</a:t>
            </a:r>
          </a:p>
          <a:p>
            <a:endParaRPr lang="el-GR" sz="2800" dirty="0"/>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71340" y="295422"/>
            <a:ext cx="3572182" cy="3196800"/>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340" y="3991735"/>
            <a:ext cx="3572182" cy="2437200"/>
          </a:xfrm>
          <a:prstGeom prst="rect">
            <a:avLst/>
          </a:prstGeom>
        </p:spPr>
      </p:pic>
    </p:spTree>
    <p:extLst>
      <p:ext uri="{BB962C8B-B14F-4D97-AF65-F5344CB8AC3E}">
        <p14:creationId xmlns:p14="http://schemas.microsoft.com/office/powerpoint/2010/main" val="16959422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07931"/>
            <a:ext cx="10515600" cy="1378634"/>
          </a:xfrm>
        </p:spPr>
        <p:txBody>
          <a:bodyPr>
            <a:noAutofit/>
          </a:bodyPr>
          <a:lstStyle/>
          <a:p>
            <a:pPr algn="ctr"/>
            <a:r>
              <a:rPr lang="el-GR" sz="3200" dirty="0" smtClean="0">
                <a:latin typeface="Arial" panose="020B0604020202020204" pitchFamily="34" charset="0"/>
                <a:cs typeface="Arial" panose="020B0604020202020204" pitchFamily="34" charset="0"/>
              </a:rPr>
              <a:t>Οι πρώτοι που αντέδρασαν σε αυτό το καθεστώς, ήταν οι φοιτητές, νέα παιδιά που σπούδαζαν εκείνη την εποχή.</a:t>
            </a:r>
            <a:endParaRPr lang="el-GR" sz="3200" dirty="0">
              <a:latin typeface="Arial" panose="020B0604020202020204" pitchFamily="34" charset="0"/>
              <a:cs typeface="Arial" panose="020B0604020202020204" pitchFamily="34" charset="0"/>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375" y="2402680"/>
            <a:ext cx="9589238" cy="3564000"/>
          </a:xfrm>
        </p:spPr>
      </p:pic>
    </p:spTree>
    <p:extLst>
      <p:ext uri="{BB962C8B-B14F-4D97-AF65-F5344CB8AC3E}">
        <p14:creationId xmlns:p14="http://schemas.microsoft.com/office/powerpoint/2010/main" val="33978891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126609" y="520505"/>
            <a:ext cx="5627077" cy="5656458"/>
          </a:xfrm>
        </p:spPr>
        <p:txBody>
          <a:bodyPr>
            <a:normAutofit/>
          </a:bodyPr>
          <a:lstStyle/>
          <a:p>
            <a:pPr algn="just"/>
            <a:r>
              <a:rPr lang="el-GR" sz="2400" dirty="0" smtClean="0"/>
              <a:t>Οι Φοιτητές διεκδικούσαν δικαιώματα που τους είχε στερήσει η δικτατορία.</a:t>
            </a:r>
          </a:p>
          <a:p>
            <a:pPr marL="0" indent="0" algn="just">
              <a:buNone/>
            </a:pPr>
            <a:r>
              <a:rPr lang="el-GR" sz="2400" dirty="0" smtClean="0"/>
              <a:t> </a:t>
            </a:r>
          </a:p>
          <a:p>
            <a:pPr algn="just"/>
            <a:r>
              <a:rPr lang="el-GR" sz="2400" dirty="0" smtClean="0"/>
              <a:t>Όταν κατάλαβαν ότι τα αιτήματα τους ήταν αδύνατον να επιλυθούν κλείστηκαν μέσα στο Πολυτεχνείο  </a:t>
            </a:r>
            <a:r>
              <a:rPr lang="el-GR" sz="2400" b="1" i="1" dirty="0" smtClean="0"/>
              <a:t>στις 14 Νοεμβρίου 1973</a:t>
            </a:r>
            <a:r>
              <a:rPr lang="el-GR" sz="2400" dirty="0" smtClean="0"/>
              <a:t>.</a:t>
            </a:r>
          </a:p>
          <a:p>
            <a:pPr marL="0" indent="0" algn="just">
              <a:buNone/>
            </a:pPr>
            <a:r>
              <a:rPr lang="el-GR" sz="2400" dirty="0" smtClean="0"/>
              <a:t> </a:t>
            </a:r>
          </a:p>
          <a:p>
            <a:pPr algn="just"/>
            <a:r>
              <a:rPr lang="el-GR" sz="2400" dirty="0" smtClean="0"/>
              <a:t>Με την εξέγερση των φοιτητών αρχίζει και το </a:t>
            </a:r>
            <a:r>
              <a:rPr lang="el-GR" sz="2400" b="1" u="sng" dirty="0" smtClean="0"/>
              <a:t>τριήμερο του μεγάλου ξεσηκωμού </a:t>
            </a:r>
            <a:r>
              <a:rPr lang="el-GR" sz="2400" dirty="0" smtClean="0"/>
              <a:t>: </a:t>
            </a:r>
          </a:p>
          <a:p>
            <a:endParaRPr lang="el-GR" dirty="0"/>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84637" y="888134"/>
            <a:ext cx="3121447" cy="4921200"/>
          </a:xfrm>
        </p:spPr>
      </p:pic>
    </p:spTree>
    <p:extLst>
      <p:ext uri="{BB962C8B-B14F-4D97-AF65-F5344CB8AC3E}">
        <p14:creationId xmlns:p14="http://schemas.microsoft.com/office/powerpoint/2010/main" val="326793492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6775" y="1"/>
            <a:ext cx="11057207" cy="1266092"/>
          </a:xfrm>
        </p:spPr>
        <p:txBody>
          <a:bodyPr>
            <a:normAutofit/>
          </a:bodyPr>
          <a:lstStyle/>
          <a:p>
            <a:pPr algn="just"/>
            <a:r>
              <a:rPr lang="el-GR" sz="2400" b="1" i="1" u="sng" dirty="0" smtClean="0">
                <a:latin typeface="Arial" panose="020B0604020202020204" pitchFamily="34" charset="0"/>
                <a:cs typeface="Arial" panose="020B0604020202020204" pitchFamily="34" charset="0"/>
              </a:rPr>
              <a:t>Τετάρτη 14 Νοεμβρίου 1973</a:t>
            </a:r>
            <a:r>
              <a:rPr lang="el-GR" sz="2400" b="1" u="sng" dirty="0" smtClean="0">
                <a:latin typeface="Arial" panose="020B0604020202020204" pitchFamily="34" charset="0"/>
                <a:cs typeface="Arial" panose="020B0604020202020204" pitchFamily="34" charset="0"/>
              </a:rPr>
              <a:t>  </a:t>
            </a:r>
            <a:r>
              <a:rPr lang="el-GR" sz="2400" b="1"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Ο</a:t>
            </a:r>
            <a:r>
              <a:rPr lang="el-GR" sz="2000" dirty="0" smtClean="0">
                <a:latin typeface="Arial" panose="020B0604020202020204" pitchFamily="34" charset="0"/>
                <a:cs typeface="Arial" panose="020B0604020202020204" pitchFamily="34" charset="0"/>
              </a:rPr>
              <a:t>ι φοιτητές αποφασίζουν κατάληψη στο χώρο του Εθνικού Μετσόβιου Πολυτεχνείου και γράφουν τα πρώτα συνθήματα: «ΨΩΜΙ, ΠΑΙΔΕΙΑ, ΕΛΕΥΘΕΡΙΑ» - «ΚΑΤΩ Η ΧΟΥΝΤΑ» - «ΔΗΜΟΚΡΑΤΙΑ».</a:t>
            </a:r>
            <a:endParaRPr lang="el-GR" sz="2400" b="1" dirty="0">
              <a:latin typeface="Arial" panose="020B0604020202020204" pitchFamily="34" charset="0"/>
              <a:cs typeface="Arial" panose="020B0604020202020204" pitchFamily="34" charset="0"/>
            </a:endParaRPr>
          </a:p>
        </p:txBody>
      </p:sp>
      <p:pic>
        <p:nvPicPr>
          <p:cNvPr id="5" name="Θέση περιεχομένου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17744" y="1266093"/>
            <a:ext cx="3877431" cy="2781512"/>
          </a:xfr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805" y="1239605"/>
            <a:ext cx="3613238" cy="2808000"/>
          </a:xfrm>
          <a:prstGeom prst="rect">
            <a:avLst/>
          </a:prstGeom>
        </p:spPr>
      </p:pic>
      <p:pic>
        <p:nvPicPr>
          <p:cNvPr id="7" name="Εικόνα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571" y="4174214"/>
            <a:ext cx="4034339" cy="2487600"/>
          </a:xfrm>
          <a:prstGeom prst="rect">
            <a:avLst/>
          </a:prstGeom>
        </p:spPr>
      </p:pic>
      <p:pic>
        <p:nvPicPr>
          <p:cNvPr id="4" name="ΞΟ…Ξ»ΞΏΟΟΞ·Ο‚, ΞΞ±ΟΞ­Ξ¶Ξ· - Ξ¤Ξ ΞΞ•Ξ“Ξ‘Ξ›Ξ ΞΞ‘Ξ£ Ξ¤Ξ£Ξ™Ξ΅ΞΞ (Ξ ΞΏΞ»Ο…Ο„ΞµΟ‡Ξ½ΞµΞ―ΞΏ 1973)">
            <a:hlinkClick r:id="" action="ppaction://media"/>
          </p:cNvPr>
          <p:cNvPicPr>
            <a:picLocks noChangeAspect="1"/>
          </p:cNvPicPr>
          <p:nvPr>
            <a:audioFile r:link="rId1"/>
            <p:extLst>
              <p:ext uri="{DAA4B4D4-6D71-4841-9C94-3DE7FCFB9230}">
                <p14:media xmlns:p14="http://schemas.microsoft.com/office/powerpoint/2010/main" r:embed="rId2">
                  <p14:trim end="394865.1875"/>
                </p14:media>
              </p:ext>
            </p:extLst>
          </p:nvPr>
        </p:nvPicPr>
        <p:blipFill>
          <a:blip r:embed="rId7"/>
          <a:stretch>
            <a:fillRect/>
          </a:stretch>
        </p:blipFill>
        <p:spPr>
          <a:xfrm>
            <a:off x="11024382" y="6080760"/>
            <a:ext cx="609600" cy="609600"/>
          </a:xfrm>
          <a:prstGeom prst="rect">
            <a:avLst/>
          </a:prstGeom>
        </p:spPr>
      </p:pic>
    </p:spTree>
    <p:extLst>
      <p:ext uri="{BB962C8B-B14F-4D97-AF65-F5344CB8AC3E}">
        <p14:creationId xmlns:p14="http://schemas.microsoft.com/office/powerpoint/2010/main" val="373447003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858128" y="149493"/>
            <a:ext cx="10663311" cy="1243207"/>
          </a:xfrm>
        </p:spPr>
        <p:txBody>
          <a:bodyPr>
            <a:normAutofit fontScale="90000"/>
          </a:bodyPr>
          <a:lstStyle/>
          <a:p>
            <a:r>
              <a:rPr lang="el-GR" sz="3600" b="1" dirty="0" smtClean="0">
                <a:latin typeface="Arial" panose="020B0604020202020204" pitchFamily="34" charset="0"/>
                <a:cs typeface="Arial" panose="020B0604020202020204" pitchFamily="34" charset="0"/>
              </a:rPr>
              <a:t>17 Νοέμβρη </a:t>
            </a:r>
            <a:r>
              <a:rPr lang="el-GR" sz="3600" b="1" dirty="0" smtClean="0">
                <a:latin typeface="Arial" panose="020B0604020202020204" pitchFamily="34" charset="0"/>
                <a:cs typeface="Arial" panose="020B0604020202020204" pitchFamily="34" charset="0"/>
              </a:rPr>
              <a:t>1973</a:t>
            </a:r>
            <a:r>
              <a:rPr lang="en-US" sz="3600" dirty="0" smtClean="0"/>
              <a:t/>
            </a:r>
            <a:br>
              <a:rPr lang="en-US" sz="3600" dirty="0" smtClean="0"/>
            </a:br>
            <a:r>
              <a:rPr lang="en-US" sz="3100" dirty="0" smtClean="0">
                <a:latin typeface="Arial" panose="020B0604020202020204" pitchFamily="34" charset="0"/>
                <a:cs typeface="Arial" panose="020B0604020202020204" pitchFamily="34" charset="0"/>
              </a:rPr>
              <a:t>M</a:t>
            </a:r>
            <a:r>
              <a:rPr lang="el-GR" sz="3100" dirty="0" smtClean="0">
                <a:latin typeface="Arial" panose="020B0604020202020204" pitchFamily="34" charset="0"/>
                <a:cs typeface="Arial" panose="020B0604020202020204" pitchFamily="34" charset="0"/>
              </a:rPr>
              <a:t>ία μέρα αξέχαστη στην καρδιά και στην μνήμη όλων των </a:t>
            </a:r>
            <a:r>
              <a:rPr lang="el-GR" sz="3100" dirty="0">
                <a:latin typeface="Arial" panose="020B0604020202020204" pitchFamily="34" charset="0"/>
                <a:cs typeface="Arial" panose="020B0604020202020204" pitchFamily="34" charset="0"/>
              </a:rPr>
              <a:t>Ε</a:t>
            </a:r>
            <a:r>
              <a:rPr lang="el-GR" sz="3100" dirty="0" smtClean="0">
                <a:latin typeface="Arial" panose="020B0604020202020204" pitchFamily="34" charset="0"/>
                <a:cs typeface="Arial" panose="020B0604020202020204" pitchFamily="34" charset="0"/>
              </a:rPr>
              <a:t>λλήνων</a:t>
            </a:r>
            <a:r>
              <a:rPr lang="el-GR" sz="3100" dirty="0" smtClean="0"/>
              <a:t>. </a:t>
            </a:r>
            <a:endParaRPr lang="el-GR" sz="3100" dirty="0"/>
          </a:p>
        </p:txBody>
      </p:sp>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59" y="1617145"/>
            <a:ext cx="7680960" cy="4881489"/>
          </a:xfrm>
          <a:prstGeom prst="rect">
            <a:avLst/>
          </a:prstGeom>
        </p:spPr>
      </p:pic>
      <p:pic>
        <p:nvPicPr>
          <p:cNvPr id="6" name="το σφαγειο">
            <a:hlinkClick r:id="" action="ppaction://media"/>
          </p:cNvPr>
          <p:cNvPicPr>
            <a:picLocks noChangeAspect="1"/>
          </p:cNvPicPr>
          <p:nvPr>
            <a:audioFile r:link="rId1"/>
            <p:extLst>
              <p:ext uri="{DAA4B4D4-6D71-4841-9C94-3DE7FCFB9230}">
                <p14:media xmlns:p14="http://schemas.microsoft.com/office/powerpoint/2010/main" r:embed="rId2">
                  <p14:trim end="120401.8125"/>
                </p14:media>
              </p:ext>
            </p:extLst>
          </p:nvPr>
        </p:nvPicPr>
        <p:blipFill>
          <a:blip r:embed="rId5"/>
          <a:stretch>
            <a:fillRect/>
          </a:stretch>
        </p:blipFill>
        <p:spPr>
          <a:xfrm>
            <a:off x="2264229" y="5684520"/>
            <a:ext cx="609600" cy="609600"/>
          </a:xfrm>
          <a:prstGeom prst="rect">
            <a:avLst/>
          </a:prstGeom>
        </p:spPr>
      </p:pic>
    </p:spTree>
    <p:extLst>
      <p:ext uri="{BB962C8B-B14F-4D97-AF65-F5344CB8AC3E}">
        <p14:creationId xmlns:p14="http://schemas.microsoft.com/office/powerpoint/2010/main" val="24301870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234" y="140677"/>
            <a:ext cx="11127544" cy="1083212"/>
          </a:xfrm>
        </p:spPr>
        <p:txBody>
          <a:bodyPr>
            <a:normAutofit/>
          </a:bodyPr>
          <a:lstStyle/>
          <a:p>
            <a:pPr algn="just"/>
            <a:r>
              <a:rPr lang="el-GR" sz="2400" b="1" i="1" u="sng" dirty="0" smtClean="0">
                <a:latin typeface="Arial" panose="020B0604020202020204" pitchFamily="34" charset="0"/>
                <a:cs typeface="Arial" panose="020B0604020202020204" pitchFamily="34" charset="0"/>
              </a:rPr>
              <a:t>Πέμπτη 15 Νοεμβρίου 1973 </a:t>
            </a:r>
            <a:r>
              <a:rPr lang="el-GR" sz="2400" b="1" dirty="0" smtClean="0">
                <a:latin typeface="Arial" panose="020B0604020202020204" pitchFamily="34" charset="0"/>
                <a:cs typeface="Arial" panose="020B0604020202020204" pitchFamily="34" charset="0"/>
              </a:rPr>
              <a:t>:</a:t>
            </a:r>
            <a:r>
              <a:rPr lang="el-GR" sz="2400"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Οι φοιτητές της Σχολής Μηχανολόγων φτιάχνουν ραδιοσταθμό. Καλούν με τα μεγάφωνα τον κόσμο να τους συμπαρασταθεί. Το πλήθος πυκνώνει και ο αγώνας φουντώνει.</a:t>
            </a:r>
            <a:endParaRPr lang="el-GR" sz="2000" b="1" i="1" dirty="0">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4209" y="1539278"/>
            <a:ext cx="3708900" cy="228240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092" y="4137067"/>
            <a:ext cx="3557128" cy="2325600"/>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924" y="4137067"/>
            <a:ext cx="3720960" cy="2325600"/>
          </a:xfrm>
          <a:prstGeom prst="rect">
            <a:avLst/>
          </a:prstGeom>
        </p:spPr>
      </p:pic>
    </p:spTree>
    <p:extLst>
      <p:ext uri="{BB962C8B-B14F-4D97-AF65-F5344CB8AC3E}">
        <p14:creationId xmlns:p14="http://schemas.microsoft.com/office/powerpoint/2010/main" val="253052969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65759" y="1796537"/>
            <a:ext cx="11183815" cy="3108543"/>
          </a:xfrm>
          <a:prstGeom prst="rect">
            <a:avLst/>
          </a:prstGeom>
        </p:spPr>
        <p:txBody>
          <a:bodyPr wrap="square">
            <a:spAutoFit/>
          </a:bodyPr>
          <a:lstStyle/>
          <a:p>
            <a:pPr algn="just"/>
            <a:r>
              <a:rPr lang="el-GR" sz="2800" dirty="0" smtClean="0">
                <a:latin typeface="Arial" panose="020B0604020202020204" pitchFamily="34" charset="0"/>
                <a:cs typeface="Arial" panose="020B0604020202020204" pitchFamily="34" charset="0"/>
              </a:rPr>
              <a:t>«</a:t>
            </a:r>
            <a:r>
              <a:rPr lang="el-GR" sz="2800" i="1" dirty="0" smtClean="0">
                <a:latin typeface="Arial" panose="020B0604020202020204" pitchFamily="34" charset="0"/>
                <a:cs typeface="Arial" panose="020B0604020202020204" pitchFamily="34" charset="0"/>
              </a:rPr>
              <a:t>Εδώ Πολυτεχνείο… Εδώ Πολυτεχνείο … Σας μιλά ο ραδιοφωνικός σταθμός των ελεύθερων αγωνιζόμενων φοιτητών , των ελεύθερων αγωνιζόμενων Ελλήνων… Καλούμε όλες τις αντιδικτατορικές αντιστασιακές δυνάμεις και όλα τα δημοκρατικά αντιδικτατορικά κόμματα ν' αγωνιστούν μαζί μας… Όλοι εδώ στον αγώνα ενάντια στη Χούντα… Ελληνικέ λαέ, έχουμε την ανάγκη σου. Όλοι ενωμένοι. Κάτω η Χούντα</a:t>
            </a:r>
            <a:r>
              <a:rPr lang="el-GR" sz="2800" dirty="0" smtClean="0">
                <a:latin typeface="Arial" panose="020B0604020202020204" pitchFamily="34" charset="0"/>
                <a:cs typeface="Arial" panose="020B0604020202020204" pitchFamily="34" charset="0"/>
              </a:rPr>
              <a:t>…». </a:t>
            </a:r>
            <a:endParaRPr lang="el-GR" sz="28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761" y="5411517"/>
            <a:ext cx="1505810" cy="1148400"/>
          </a:xfrm>
          <a:prstGeom prst="rect">
            <a:avLst/>
          </a:prstGeom>
        </p:spPr>
      </p:pic>
    </p:spTree>
    <p:extLst>
      <p:ext uri="{BB962C8B-B14F-4D97-AF65-F5344CB8AC3E}">
        <p14:creationId xmlns:p14="http://schemas.microsoft.com/office/powerpoint/2010/main" val="2829826663"/>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03385" y="253217"/>
            <a:ext cx="10832123" cy="970671"/>
          </a:xfrm>
        </p:spPr>
        <p:txBody>
          <a:bodyPr>
            <a:normAutofit/>
          </a:bodyPr>
          <a:lstStyle/>
          <a:p>
            <a:pPr algn="just"/>
            <a:r>
              <a:rPr lang="el-GR" sz="2400" b="1" i="1" u="sng" dirty="0" smtClean="0">
                <a:latin typeface="Arial" panose="020B0604020202020204" pitchFamily="34" charset="0"/>
                <a:cs typeface="Arial" panose="020B0604020202020204" pitchFamily="34" charset="0"/>
              </a:rPr>
              <a:t>Παρασκευή 16 Νοεμβρίου 1973 </a:t>
            </a:r>
            <a:r>
              <a:rPr lang="el-GR" sz="2400" b="1"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Πλήθος λαού κατεβαίνει στο Πολυτεχνείο. Στους δρόμους προκαλούνται συγκρούσεις αστυνομίας και διαδηλωτών.</a:t>
            </a:r>
            <a:endParaRPr lang="el-GR" sz="2000" dirty="0">
              <a:latin typeface="Arial" panose="020B0604020202020204" pitchFamily="34" charset="0"/>
              <a:cs typeface="Arial" panose="020B0604020202020204" pitchFamily="34" charset="0"/>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4096" y="1366474"/>
            <a:ext cx="3487001" cy="2469600"/>
          </a:xfr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27" y="1411474"/>
            <a:ext cx="3378315" cy="2379600"/>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096" y="4274080"/>
            <a:ext cx="3487001" cy="2523600"/>
          </a:xfrm>
          <a:prstGeom prst="rect">
            <a:avLst/>
          </a:prstGeom>
        </p:spPr>
      </p:pic>
      <p:pic>
        <p:nvPicPr>
          <p:cNvPr id="7" name="Εικόνα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126" y="4213760"/>
            <a:ext cx="3378315" cy="2583920"/>
          </a:xfrm>
          <a:prstGeom prst="rect">
            <a:avLst/>
          </a:prstGeom>
        </p:spPr>
      </p:pic>
    </p:spTree>
    <p:extLst>
      <p:ext uri="{BB962C8B-B14F-4D97-AF65-F5344CB8AC3E}">
        <p14:creationId xmlns:p14="http://schemas.microsoft.com/office/powerpoint/2010/main" val="235595420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196948" y="604911"/>
            <a:ext cx="6246055" cy="5809957"/>
          </a:xfrm>
        </p:spPr>
        <p:txBody>
          <a:bodyPr>
            <a:noAutofit/>
          </a:bodyPr>
          <a:lstStyle/>
          <a:p>
            <a:pPr algn="just"/>
            <a:r>
              <a:rPr lang="el-GR" sz="2000" dirty="0" smtClean="0">
                <a:latin typeface="Arial" panose="020B0604020202020204" pitchFamily="34" charset="0"/>
                <a:cs typeface="Arial" panose="020B0604020202020204" pitchFamily="34" charset="0"/>
              </a:rPr>
              <a:t>Οι δικτάτορες τρομοκρατούνται.</a:t>
            </a:r>
          </a:p>
          <a:p>
            <a:pPr algn="just"/>
            <a:endParaRPr lang="el-GR" sz="2000" dirty="0" smtClean="0">
              <a:latin typeface="Arial" panose="020B0604020202020204" pitchFamily="34" charset="0"/>
              <a:cs typeface="Arial" panose="020B0604020202020204" pitchFamily="34" charset="0"/>
            </a:endParaRPr>
          </a:p>
          <a:p>
            <a:pPr algn="just"/>
            <a:r>
              <a:rPr lang="el-GR" sz="2000" dirty="0" smtClean="0">
                <a:latin typeface="Arial" panose="020B0604020202020204" pitchFamily="34" charset="0"/>
                <a:cs typeface="Arial" panose="020B0604020202020204" pitchFamily="34" charset="0"/>
              </a:rPr>
              <a:t>Καταλαβαίνουν πως η εξέγερση δεν είναι πια φοιτητική αλλά εξέγερση ολόκληρου του λαού.</a:t>
            </a:r>
          </a:p>
          <a:p>
            <a:pPr algn="just"/>
            <a:endParaRPr lang="el-GR" sz="2000" dirty="0" smtClean="0">
              <a:latin typeface="Arial" panose="020B0604020202020204" pitchFamily="34" charset="0"/>
              <a:cs typeface="Arial" panose="020B0604020202020204" pitchFamily="34" charset="0"/>
            </a:endParaRPr>
          </a:p>
          <a:p>
            <a:pPr algn="just"/>
            <a:r>
              <a:rPr lang="el-GR" sz="2000" dirty="0" smtClean="0">
                <a:latin typeface="Arial" panose="020B0604020202020204" pitchFamily="34" charset="0"/>
                <a:cs typeface="Arial" panose="020B0604020202020204" pitchFamily="34" charset="0"/>
              </a:rPr>
              <a:t>Την </a:t>
            </a:r>
            <a:r>
              <a:rPr lang="el-GR" sz="2000" i="1" dirty="0" smtClean="0">
                <a:latin typeface="Arial" panose="020B0604020202020204" pitchFamily="34" charset="0"/>
                <a:cs typeface="Arial" panose="020B0604020202020204" pitchFamily="34" charset="0"/>
              </a:rPr>
              <a:t>Παρασκευή 16 Νοεμβρίου </a:t>
            </a:r>
            <a:r>
              <a:rPr lang="el-GR" sz="2000" dirty="0" smtClean="0">
                <a:latin typeface="Arial" panose="020B0604020202020204" pitchFamily="34" charset="0"/>
                <a:cs typeface="Arial" panose="020B0604020202020204" pitchFamily="34" charset="0"/>
              </a:rPr>
              <a:t>καλείται να επέμβει ο στρατός.</a:t>
            </a:r>
          </a:p>
          <a:p>
            <a:pPr algn="just"/>
            <a:endParaRPr lang="el-GR" sz="2000" dirty="0" smtClean="0">
              <a:latin typeface="Arial" panose="020B0604020202020204" pitchFamily="34" charset="0"/>
              <a:cs typeface="Arial" panose="020B0604020202020204" pitchFamily="34" charset="0"/>
            </a:endParaRPr>
          </a:p>
          <a:p>
            <a:pPr algn="just"/>
            <a:r>
              <a:rPr lang="el-GR" sz="2000" dirty="0" smtClean="0">
                <a:latin typeface="Arial" panose="020B0604020202020204" pitchFamily="34" charset="0"/>
                <a:cs typeface="Arial" panose="020B0604020202020204" pitchFamily="34" charset="0"/>
              </a:rPr>
              <a:t>Τανκς κυκλώνουν το πολυτεχνείο.</a:t>
            </a:r>
          </a:p>
          <a:p>
            <a:pPr algn="just"/>
            <a:endParaRPr lang="el-GR" sz="2000" dirty="0" smtClean="0">
              <a:latin typeface="Arial" panose="020B0604020202020204" pitchFamily="34" charset="0"/>
              <a:cs typeface="Arial" panose="020B0604020202020204" pitchFamily="34" charset="0"/>
            </a:endParaRPr>
          </a:p>
          <a:p>
            <a:pPr algn="just"/>
            <a:r>
              <a:rPr lang="el-GR" sz="2000" dirty="0" smtClean="0">
                <a:latin typeface="Arial" panose="020B0604020202020204" pitchFamily="34" charset="0"/>
                <a:cs typeface="Arial" panose="020B0604020202020204" pitchFamily="34" charset="0"/>
              </a:rPr>
              <a:t>Αστυνομία και στρατός ξεκινούν μια προσπάθεια εκφοβισμού του επαναστατημένου πλήθους.</a:t>
            </a:r>
          </a:p>
          <a:p>
            <a:pPr algn="just"/>
            <a:endParaRPr lang="el-GR" sz="2000" dirty="0" smtClean="0">
              <a:latin typeface="Arial" panose="020B0604020202020204" pitchFamily="34" charset="0"/>
              <a:cs typeface="Arial" panose="020B0604020202020204" pitchFamily="34" charset="0"/>
            </a:endParaRPr>
          </a:p>
          <a:p>
            <a:pPr algn="just"/>
            <a:r>
              <a:rPr lang="el-GR" sz="2000" dirty="0" smtClean="0">
                <a:latin typeface="Arial" panose="020B0604020202020204" pitchFamily="34" charset="0"/>
                <a:cs typeface="Arial" panose="020B0604020202020204" pitchFamily="34" charset="0"/>
              </a:rPr>
              <a:t>Οι φοιτητές καλούν τους στρατιώτες να ενωθούν μαζί τους.</a:t>
            </a:r>
          </a:p>
          <a:p>
            <a:pPr algn="just"/>
            <a:endParaRPr lang="el-GR" sz="2400" dirty="0">
              <a:latin typeface="Arial" panose="020B0604020202020204" pitchFamily="34" charset="0"/>
              <a:cs typeface="Arial" panose="020B0604020202020204" pitchFamily="34" charset="0"/>
            </a:endParaRPr>
          </a:p>
        </p:txBody>
      </p:sp>
      <p:pic>
        <p:nvPicPr>
          <p:cNvPr id="5" name="Θέση περιεχομένου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75954" y="3342449"/>
            <a:ext cx="4572342" cy="3269367"/>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954" y="273564"/>
            <a:ext cx="4572342" cy="2844000"/>
          </a:xfrm>
          <a:prstGeom prst="rect">
            <a:avLst/>
          </a:prstGeom>
        </p:spPr>
      </p:pic>
    </p:spTree>
    <p:extLst>
      <p:ext uri="{BB962C8B-B14F-4D97-AF65-F5344CB8AC3E}">
        <p14:creationId xmlns:p14="http://schemas.microsoft.com/office/powerpoint/2010/main" val="3372403297"/>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392702" y="2223925"/>
            <a:ext cx="9594166" cy="1815882"/>
          </a:xfrm>
          <a:prstGeom prst="rect">
            <a:avLst/>
          </a:prstGeom>
        </p:spPr>
        <p:txBody>
          <a:bodyPr wrap="square">
            <a:spAutoFit/>
          </a:bodyPr>
          <a:lstStyle/>
          <a:p>
            <a:pPr algn="just"/>
            <a:r>
              <a:rPr lang="el-GR" sz="2800" dirty="0" smtClean="0"/>
              <a:t> Οι φοιτητές ψάλλουν τον εθνικό ύμνο και φωνάζουν</a:t>
            </a:r>
            <a:r>
              <a:rPr lang="el-GR" sz="2800" i="1" dirty="0" smtClean="0"/>
              <a:t>: </a:t>
            </a:r>
          </a:p>
          <a:p>
            <a:pPr algn="just"/>
            <a:r>
              <a:rPr lang="el-GR" sz="2800" i="1" dirty="0" smtClean="0"/>
              <a:t>«Ο στρατός μαζί μας» - «Όχι αίμα αδελφικό» - «Στρατός και λαός μαζί» -«Είμαστε άοπλοι, είμαστε Έλληνες, αδέλφια μας φαντάροι δε θα μας χτυπήσετε».</a:t>
            </a:r>
            <a:endParaRPr lang="el-GR" sz="2800" i="1" dirty="0"/>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901" y="4840945"/>
            <a:ext cx="1574708" cy="1137600"/>
          </a:xfrm>
          <a:prstGeom prst="rect">
            <a:avLst/>
          </a:prstGeom>
        </p:spPr>
      </p:pic>
    </p:spTree>
    <p:extLst>
      <p:ext uri="{BB962C8B-B14F-4D97-AF65-F5344CB8AC3E}">
        <p14:creationId xmlns:p14="http://schemas.microsoft.com/office/powerpoint/2010/main" val="35499096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δώ πολυτεχνείο 17 Νοεμβρίου 197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3697990"/>
      </p:ext>
    </p:extLst>
  </p:cSld>
  <p:clrMapOvr>
    <a:masterClrMapping/>
  </p:clrMapOvr>
  <mc:AlternateContent xmlns:mc="http://schemas.openxmlformats.org/markup-compatibility/2006" xmlns:p14="http://schemas.microsoft.com/office/powerpoint/2010/main">
    <mc:Choice Requires="p14">
      <p:transition spd="slow" p14:dur="2000" advClick="0" advTm="147000"/>
    </mc:Choice>
    <mc:Fallback xmlns="">
      <p:transition spd="slow" advClick="0" advTm="1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548640" y="534572"/>
            <a:ext cx="5471160" cy="6035040"/>
          </a:xfrm>
        </p:spPr>
        <p:txBody>
          <a:bodyPr>
            <a:normAutofit fontScale="92500" lnSpcReduction="10000"/>
          </a:bodyPr>
          <a:lstStyle/>
          <a:p>
            <a:pPr algn="just"/>
            <a:r>
              <a:rPr lang="el-GR" sz="2400" dirty="0" smtClean="0">
                <a:latin typeface="Arial" panose="020B0604020202020204" pitchFamily="34" charset="0"/>
                <a:cs typeface="Arial" panose="020B0604020202020204" pitchFamily="34" charset="0"/>
              </a:rPr>
              <a:t>Η απόφαση όμως έχει παρθεί</a:t>
            </a:r>
            <a:r>
              <a:rPr lang="el-GR" sz="2400" dirty="0" smtClean="0"/>
              <a:t>.</a:t>
            </a:r>
          </a:p>
          <a:p>
            <a:pPr algn="just"/>
            <a:endParaRPr lang="el-GR" sz="2400" dirty="0"/>
          </a:p>
          <a:p>
            <a:pPr algn="just"/>
            <a:r>
              <a:rPr lang="el-GR" sz="2400" dirty="0" smtClean="0">
                <a:latin typeface="Arial" panose="020B0604020202020204" pitchFamily="34" charset="0"/>
                <a:cs typeface="Arial" panose="020B0604020202020204" pitchFamily="34" charset="0"/>
              </a:rPr>
              <a:t>Γύρω στις 3:00 τα ξημερώματα της 17ης </a:t>
            </a:r>
            <a:r>
              <a:rPr lang="el-GR" sz="2400" dirty="0" err="1" smtClean="0">
                <a:latin typeface="Arial" panose="020B0604020202020204" pitchFamily="34" charset="0"/>
                <a:cs typeface="Arial" panose="020B0604020202020204" pitchFamily="34" charset="0"/>
              </a:rPr>
              <a:t>Νοέμβρίου</a:t>
            </a:r>
            <a:r>
              <a:rPr lang="el-GR" sz="2400" dirty="0" smtClean="0">
                <a:latin typeface="Arial" panose="020B0604020202020204" pitchFamily="34" charset="0"/>
                <a:cs typeface="Arial" panose="020B0604020202020204" pitchFamily="34" charset="0"/>
              </a:rPr>
              <a:t> ένα τανκ έσπασε την πύλη του Πολυτεχνείου.</a:t>
            </a:r>
          </a:p>
          <a:p>
            <a:pPr algn="just"/>
            <a:endParaRPr lang="el-GR" sz="2400" dirty="0">
              <a:latin typeface="Arial" panose="020B0604020202020204" pitchFamily="34" charset="0"/>
              <a:cs typeface="Arial" panose="020B0604020202020204" pitchFamily="34" charset="0"/>
            </a:endParaRPr>
          </a:p>
          <a:p>
            <a:pPr algn="just"/>
            <a:r>
              <a:rPr lang="el-GR" sz="2400" dirty="0" smtClean="0">
                <a:latin typeface="Arial" panose="020B0604020202020204" pitchFamily="34" charset="0"/>
                <a:cs typeface="Arial" panose="020B0604020202020204" pitchFamily="34" charset="0"/>
              </a:rPr>
              <a:t>Η πόρτα πέφτει κάτω, μαζί της και τρία παιδιά που ήταν στο κιγκλίδωμα. </a:t>
            </a:r>
          </a:p>
          <a:p>
            <a:pPr algn="just"/>
            <a:endParaRPr lang="el-GR" sz="2400" dirty="0" smtClean="0">
              <a:latin typeface="Arial" panose="020B0604020202020204" pitchFamily="34" charset="0"/>
              <a:cs typeface="Arial" panose="020B0604020202020204" pitchFamily="34" charset="0"/>
            </a:endParaRPr>
          </a:p>
          <a:p>
            <a:pPr algn="just"/>
            <a:r>
              <a:rPr lang="el-GR" sz="2400" dirty="0" smtClean="0">
                <a:latin typeface="Arial" panose="020B0604020202020204" pitchFamily="34" charset="0"/>
                <a:cs typeface="Arial" panose="020B0604020202020204" pitchFamily="34" charset="0"/>
              </a:rPr>
              <a:t>Οι στρατιώτες όρμησαν μέσα και κυνήγησαν φοιτητές και πολίτες.</a:t>
            </a:r>
          </a:p>
          <a:p>
            <a:pPr algn="just"/>
            <a:endParaRPr lang="el-GR" sz="2400" dirty="0" smtClean="0">
              <a:latin typeface="Arial" panose="020B0604020202020204" pitchFamily="34" charset="0"/>
              <a:cs typeface="Arial" panose="020B0604020202020204" pitchFamily="34" charset="0"/>
            </a:endParaRPr>
          </a:p>
          <a:p>
            <a:pPr algn="just"/>
            <a:r>
              <a:rPr lang="el-GR" sz="2400" dirty="0" smtClean="0">
                <a:latin typeface="Arial" panose="020B0604020202020204" pitchFamily="34" charset="0"/>
                <a:cs typeface="Arial" panose="020B0604020202020204" pitchFamily="34" charset="0"/>
              </a:rPr>
              <a:t>Την άλλη μέρα οι πυροσβεστική ανέλαβε να καθαρίσει τα απομεινάρια της εξέγερσης. </a:t>
            </a:r>
            <a:endParaRPr lang="el-GR" sz="2400" dirty="0">
              <a:latin typeface="Arial" panose="020B0604020202020204" pitchFamily="34" charset="0"/>
              <a:cs typeface="Arial" panose="020B0604020202020204" pitchFamily="34" charset="0"/>
            </a:endParaRP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79688" y="534572"/>
            <a:ext cx="4202259" cy="2736000"/>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688" y="3552092"/>
            <a:ext cx="4202259" cy="3060000"/>
          </a:xfrm>
          <a:prstGeom prst="rect">
            <a:avLst/>
          </a:prstGeom>
        </p:spPr>
      </p:pic>
    </p:spTree>
    <p:extLst>
      <p:ext uri="{BB962C8B-B14F-4D97-AF65-F5344CB8AC3E}">
        <p14:creationId xmlns:p14="http://schemas.microsoft.com/office/powerpoint/2010/main" val="176581056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42868" y="1418886"/>
            <a:ext cx="8257735" cy="3970318"/>
          </a:xfrm>
          <a:prstGeom prst="rect">
            <a:avLst/>
          </a:prstGeom>
        </p:spPr>
        <p:txBody>
          <a:bodyPr wrap="square">
            <a:spAutoFit/>
          </a:bodyPr>
          <a:lstStyle/>
          <a:p>
            <a:pPr algn="just"/>
            <a:r>
              <a:rPr lang="el-GR" sz="2400" i="1" dirty="0" smtClean="0">
                <a:latin typeface="Arial" panose="020B0604020202020204" pitchFamily="34" charset="0"/>
                <a:cs typeface="Arial" panose="020B0604020202020204" pitchFamily="34" charset="0"/>
              </a:rPr>
              <a:t>Το αθάνατο πνεύμα της Δημοκρατίας ζυγιάστηκε μαζί με τα τανκς. Βάρυνε η Δημοκρατία. Οι χουντικοί εκτέλεσαν ένα από τα πιο στυγερά εγκλήματα στην πόλη του Περικλή που έδωσε σ’ όλο τον κόσμο τα φώτα της Δημοκρατίας και διακήρυξε την ύψιστη αξία της ανθρώπινης ελευθερίας.</a:t>
            </a:r>
          </a:p>
          <a:p>
            <a:pPr algn="just"/>
            <a:endParaRPr lang="el-GR" sz="2400" i="1" dirty="0">
              <a:latin typeface="Arial" panose="020B0604020202020204" pitchFamily="34" charset="0"/>
              <a:cs typeface="Arial" panose="020B0604020202020204" pitchFamily="34" charset="0"/>
            </a:endParaRPr>
          </a:p>
          <a:p>
            <a:pPr algn="just"/>
            <a:r>
              <a:rPr lang="el-GR" sz="2400" i="1" dirty="0" smtClean="0">
                <a:latin typeface="Arial" panose="020B0604020202020204" pitchFamily="34" charset="0"/>
                <a:cs typeface="Arial" panose="020B0604020202020204" pitchFamily="34" charset="0"/>
              </a:rPr>
              <a:t>Στις </a:t>
            </a:r>
            <a:r>
              <a:rPr lang="el-GR" sz="2400" b="1" i="1" dirty="0" smtClean="0">
                <a:latin typeface="Arial" panose="020B0604020202020204" pitchFamily="34" charset="0"/>
                <a:cs typeface="Arial" panose="020B0604020202020204" pitchFamily="34" charset="0"/>
              </a:rPr>
              <a:t>17 Νοεμβρίου </a:t>
            </a:r>
            <a:r>
              <a:rPr lang="el-GR" sz="2400" i="1" dirty="0" smtClean="0">
                <a:latin typeface="Arial" panose="020B0604020202020204" pitchFamily="34" charset="0"/>
                <a:cs typeface="Arial" panose="020B0604020202020204" pitchFamily="34" charset="0"/>
              </a:rPr>
              <a:t>γιορτάζουμε την θυσία των παιδιών αυτών για να ελευθερώσουν την πατρίδα μας από την τυραννία και να μας προσφέρουν μια καλύτερη ζωή.</a:t>
            </a:r>
          </a:p>
          <a:p>
            <a:endParaRPr lang="el-GR" dirty="0" smtClean="0"/>
          </a:p>
          <a:p>
            <a:endParaRPr lang="el-GR" dirty="0" smtClean="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733" y="5213324"/>
            <a:ext cx="1440003" cy="1368000"/>
          </a:xfrm>
          <a:prstGeom prst="rect">
            <a:avLst/>
          </a:prstGeom>
        </p:spPr>
      </p:pic>
    </p:spTree>
    <p:extLst>
      <p:ext uri="{BB962C8B-B14F-4D97-AF65-F5344CB8AC3E}">
        <p14:creationId xmlns:p14="http://schemas.microsoft.com/office/powerpoint/2010/main" val="2787166192"/>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022" y="741019"/>
            <a:ext cx="8131050" cy="5616000"/>
          </a:xfrm>
          <a:prstGeom prst="rect">
            <a:avLst/>
          </a:prstGeom>
        </p:spPr>
      </p:pic>
    </p:spTree>
    <p:extLst>
      <p:ext uri="{BB962C8B-B14F-4D97-AF65-F5344CB8AC3E}">
        <p14:creationId xmlns:p14="http://schemas.microsoft.com/office/powerpoint/2010/main" val="16689354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877993" y="258444"/>
            <a:ext cx="6096000" cy="6863417"/>
          </a:xfrm>
          <a:prstGeom prst="rect">
            <a:avLst/>
          </a:prstGeom>
        </p:spPr>
        <p:txBody>
          <a:bodyPr>
            <a:spAutoFit/>
          </a:bodyPr>
          <a:lstStyle/>
          <a:p>
            <a:r>
              <a:rPr lang="el-GR" sz="2000" b="1" dirty="0"/>
              <a:t>17 Νοέμβρη – Το σύνθημα</a:t>
            </a:r>
          </a:p>
          <a:p>
            <a:r>
              <a:rPr lang="el-GR" sz="2000" dirty="0"/>
              <a:t> </a:t>
            </a:r>
            <a:endParaRPr lang="el-GR" sz="2000" dirty="0" smtClean="0"/>
          </a:p>
          <a:p>
            <a:r>
              <a:rPr lang="el-GR" sz="2000" dirty="0" smtClean="0"/>
              <a:t> Μια </a:t>
            </a:r>
            <a:r>
              <a:rPr lang="el-GR" sz="2000" dirty="0"/>
              <a:t>τέτοια μέρα σαν και αυτή</a:t>
            </a:r>
          </a:p>
          <a:p>
            <a:r>
              <a:rPr lang="el-GR" sz="2000" dirty="0"/>
              <a:t> μια γκρίζα μέρα και μουντή</a:t>
            </a:r>
          </a:p>
          <a:p>
            <a:r>
              <a:rPr lang="el-GR" sz="2000" dirty="0"/>
              <a:t> μια αγκαλιά από παιδιά</a:t>
            </a:r>
          </a:p>
          <a:p>
            <a:r>
              <a:rPr lang="el-GR" sz="2000" dirty="0" smtClean="0"/>
              <a:t> φώναξαν </a:t>
            </a:r>
            <a:r>
              <a:rPr lang="el-GR" sz="2000" dirty="0"/>
              <a:t>όλα δυνατά…</a:t>
            </a:r>
          </a:p>
          <a:p>
            <a:r>
              <a:rPr lang="el-GR" sz="2000" dirty="0"/>
              <a:t>Ψωμί, Παιδεία, ελευθερία.</a:t>
            </a:r>
          </a:p>
          <a:p>
            <a:endParaRPr lang="el-GR" sz="2000" dirty="0"/>
          </a:p>
          <a:p>
            <a:r>
              <a:rPr lang="el-GR" sz="2000" dirty="0" smtClean="0"/>
              <a:t> Η </a:t>
            </a:r>
            <a:r>
              <a:rPr lang="el-GR" sz="2000" dirty="0"/>
              <a:t>αγάπη και η ειρήνη από ψηλά</a:t>
            </a:r>
          </a:p>
          <a:p>
            <a:r>
              <a:rPr lang="el-GR" sz="2000" dirty="0"/>
              <a:t> δυο ταξιδιάρικα πουλιά</a:t>
            </a:r>
          </a:p>
          <a:p>
            <a:r>
              <a:rPr lang="el-GR" sz="2000" dirty="0"/>
              <a:t> πέταξαν πιο κάτω χαμηλά</a:t>
            </a:r>
          </a:p>
          <a:p>
            <a:r>
              <a:rPr lang="el-GR" sz="2000" dirty="0"/>
              <a:t> φώναξαν με τα παιδιά…</a:t>
            </a:r>
          </a:p>
          <a:p>
            <a:r>
              <a:rPr lang="el-GR" sz="2000" dirty="0"/>
              <a:t>Ψωμί, Παιδεία, Ελευθερία.</a:t>
            </a:r>
          </a:p>
          <a:p>
            <a:endParaRPr lang="el-GR" sz="2000" dirty="0"/>
          </a:p>
          <a:p>
            <a:r>
              <a:rPr lang="el-GR" sz="2000" dirty="0" smtClean="0"/>
              <a:t> Ας </a:t>
            </a:r>
            <a:r>
              <a:rPr lang="el-GR" sz="2000" dirty="0"/>
              <a:t>γίνουμε κι εμείς παιδιά</a:t>
            </a:r>
          </a:p>
          <a:p>
            <a:r>
              <a:rPr lang="el-GR" sz="2000" dirty="0"/>
              <a:t> μια αγκαλιά από φιλιά</a:t>
            </a:r>
          </a:p>
          <a:p>
            <a:r>
              <a:rPr lang="el-GR" sz="2000" dirty="0"/>
              <a:t> με μια ψυχή, με μια φωνή</a:t>
            </a:r>
          </a:p>
          <a:p>
            <a:r>
              <a:rPr lang="el-GR" sz="2000" dirty="0"/>
              <a:t> για να φωνάξουμε μαζί…</a:t>
            </a:r>
          </a:p>
          <a:p>
            <a:r>
              <a:rPr lang="el-GR" sz="2000" dirty="0"/>
              <a:t>Ψωμί, Παιδεία, Ελευθερία.</a:t>
            </a:r>
          </a:p>
          <a:p>
            <a:r>
              <a:rPr lang="el-GR" sz="2000" dirty="0" smtClean="0"/>
              <a:t>     </a:t>
            </a:r>
          </a:p>
          <a:p>
            <a:r>
              <a:rPr lang="el-GR" sz="2000" dirty="0"/>
              <a:t> </a:t>
            </a:r>
            <a:r>
              <a:rPr lang="el-GR" sz="2000" i="1" dirty="0" smtClean="0"/>
              <a:t>(</a:t>
            </a:r>
            <a:r>
              <a:rPr lang="el-GR" sz="2000" i="1" dirty="0"/>
              <a:t>Γωγώ Αγγελοπούλου)</a:t>
            </a:r>
          </a:p>
          <a:p>
            <a:r>
              <a:rPr lang="el-GR" sz="2000" dirty="0" smtClean="0"/>
              <a:t> </a:t>
            </a:r>
            <a:endParaRPr lang="el-GR" sz="20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365" y="4784407"/>
            <a:ext cx="1590165" cy="1688400"/>
          </a:xfrm>
          <a:prstGeom prst="rect">
            <a:avLst/>
          </a:prstGeom>
        </p:spPr>
      </p:pic>
    </p:spTree>
    <p:extLst>
      <p:ext uri="{BB962C8B-B14F-4D97-AF65-F5344CB8AC3E}">
        <p14:creationId xmlns:p14="http://schemas.microsoft.com/office/powerpoint/2010/main" val="2944429041"/>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881" y="863624"/>
            <a:ext cx="8509424" cy="5284800"/>
          </a:xfrm>
          <a:prstGeom prst="rect">
            <a:avLst/>
          </a:prstGeom>
        </p:spPr>
      </p:pic>
    </p:spTree>
    <p:extLst>
      <p:ext uri="{BB962C8B-B14F-4D97-AF65-F5344CB8AC3E}">
        <p14:creationId xmlns:p14="http://schemas.microsoft.com/office/powerpoint/2010/main" val="7733876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890211" y="474345"/>
            <a:ext cx="6096000" cy="6186309"/>
          </a:xfrm>
          <a:prstGeom prst="rect">
            <a:avLst/>
          </a:prstGeom>
        </p:spPr>
        <p:txBody>
          <a:bodyPr>
            <a:spAutoFit/>
          </a:bodyPr>
          <a:lstStyle/>
          <a:p>
            <a:r>
              <a:rPr lang="el-GR" sz="2000" b="1" dirty="0"/>
              <a:t>Οι πρώτοι νεκροί ( Πάλης ξεκίνημα ) - 1974 </a:t>
            </a:r>
          </a:p>
          <a:p>
            <a:endParaRPr lang="el-GR" dirty="0" smtClean="0"/>
          </a:p>
          <a:p>
            <a:r>
              <a:rPr lang="el-GR" dirty="0" smtClean="0"/>
              <a:t> Πάλης </a:t>
            </a:r>
            <a:r>
              <a:rPr lang="el-GR" dirty="0"/>
              <a:t>ξεκίνημα</a:t>
            </a:r>
          </a:p>
          <a:p>
            <a:r>
              <a:rPr lang="el-GR" dirty="0"/>
              <a:t> νέοι αγώνες</a:t>
            </a:r>
          </a:p>
          <a:p>
            <a:r>
              <a:rPr lang="el-GR" dirty="0"/>
              <a:t> οδηγοί της ελπίδας</a:t>
            </a:r>
          </a:p>
          <a:p>
            <a:r>
              <a:rPr lang="el-GR" dirty="0"/>
              <a:t> οι πρώτοι νεκροί.</a:t>
            </a:r>
          </a:p>
          <a:p>
            <a:endParaRPr lang="el-GR" dirty="0"/>
          </a:p>
          <a:p>
            <a:r>
              <a:rPr lang="el-GR" dirty="0" smtClean="0"/>
              <a:t> Όχι </a:t>
            </a:r>
            <a:r>
              <a:rPr lang="el-GR" dirty="0"/>
              <a:t>άλλα δάκρυα</a:t>
            </a:r>
          </a:p>
          <a:p>
            <a:r>
              <a:rPr lang="el-GR" dirty="0"/>
              <a:t> </a:t>
            </a:r>
            <a:r>
              <a:rPr lang="el-GR" dirty="0" err="1"/>
              <a:t>κλείσαν</a:t>
            </a:r>
            <a:r>
              <a:rPr lang="el-GR" dirty="0"/>
              <a:t> οι τάφοι</a:t>
            </a:r>
          </a:p>
          <a:p>
            <a:r>
              <a:rPr lang="el-GR" dirty="0"/>
              <a:t> λευτεριάς λίπασμα</a:t>
            </a:r>
          </a:p>
          <a:p>
            <a:r>
              <a:rPr lang="el-GR" dirty="0"/>
              <a:t> οι πρώτοι νεκροί.</a:t>
            </a:r>
          </a:p>
          <a:p>
            <a:endParaRPr lang="el-GR" dirty="0"/>
          </a:p>
          <a:p>
            <a:r>
              <a:rPr lang="el-GR" dirty="0" smtClean="0"/>
              <a:t> Λουλούδι </a:t>
            </a:r>
            <a:r>
              <a:rPr lang="el-GR" dirty="0"/>
              <a:t>φωτιάς</a:t>
            </a:r>
          </a:p>
          <a:p>
            <a:r>
              <a:rPr lang="el-GR" dirty="0"/>
              <a:t> βγαίνει στους τάφους</a:t>
            </a:r>
          </a:p>
          <a:p>
            <a:r>
              <a:rPr lang="el-GR" dirty="0"/>
              <a:t> μήνυμα στέλνουν</a:t>
            </a:r>
          </a:p>
          <a:p>
            <a:r>
              <a:rPr lang="el-GR" dirty="0"/>
              <a:t> οι πρώτοι νεκροί.</a:t>
            </a:r>
          </a:p>
          <a:p>
            <a:endParaRPr lang="el-GR" dirty="0"/>
          </a:p>
          <a:p>
            <a:r>
              <a:rPr lang="el-GR" dirty="0" smtClean="0"/>
              <a:t> Απάντηση </a:t>
            </a:r>
            <a:r>
              <a:rPr lang="el-GR" dirty="0"/>
              <a:t>θα πάρουν</a:t>
            </a:r>
          </a:p>
          <a:p>
            <a:r>
              <a:rPr lang="el-GR" dirty="0"/>
              <a:t> ενότητα κι αγώνα</a:t>
            </a:r>
          </a:p>
          <a:p>
            <a:r>
              <a:rPr lang="el-GR" dirty="0"/>
              <a:t> για </a:t>
            </a:r>
            <a:r>
              <a:rPr lang="el-GR" dirty="0" smtClean="0"/>
              <a:t>να </a:t>
            </a:r>
            <a:r>
              <a:rPr lang="el-GR" dirty="0"/>
              <a:t>`βρουν ανάπαυση</a:t>
            </a:r>
          </a:p>
          <a:p>
            <a:r>
              <a:rPr lang="el-GR" dirty="0"/>
              <a:t> οι πρώτοι νεκροί.</a:t>
            </a:r>
          </a:p>
          <a:p>
            <a:endParaRPr lang="el-GR" dirty="0"/>
          </a:p>
        </p:txBody>
      </p:sp>
      <p:pic>
        <p:nvPicPr>
          <p:cNvPr id="3" name="Εικόνα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5728" y="4945264"/>
            <a:ext cx="2335411" cy="1515600"/>
          </a:xfrm>
          <a:prstGeom prst="rect">
            <a:avLst/>
          </a:prstGeom>
        </p:spPr>
      </p:pic>
      <p:pic>
        <p:nvPicPr>
          <p:cNvPr id="5" name="ΓΒΓΒ―ΓΒΊΓΒ·ΓΒ‚ ΓΒΓΒµΓΒΏΓΒ΄ΓΒ‰ΓΒΓΒ¬ΓΒΊΓΒ·ΓΒ‚ - ΓΒΓΒΉ ΓΒ€ΓΒΓΒΓΒ„ΓΒΏΓΒΉ ΓΒ½ΓΒµΓΒΊΓΒΓΒΏΓΒ― (ΓΒ ΓΒ¬ΓΒ»ΓΒ·ΓΒ‚ ΓΒΎΓΒµΓΒΊΓΒ―ΓΒ½ΓΒ·ΓΒΌ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5283" y="474345"/>
            <a:ext cx="609600" cy="609600"/>
          </a:xfrm>
          <a:prstGeom prst="rect">
            <a:avLst/>
          </a:prstGeom>
        </p:spPr>
      </p:pic>
    </p:spTree>
    <p:extLst>
      <p:ext uri="{BB962C8B-B14F-4D97-AF65-F5344CB8AC3E}">
        <p14:creationId xmlns:p14="http://schemas.microsoft.com/office/powerpoint/2010/main" val="1192255509"/>
      </p:ext>
    </p:extLst>
  </p:cSld>
  <p:clrMapOvr>
    <a:masterClrMapping/>
  </p:clrMapOvr>
  <mc:AlternateContent xmlns:mc="http://schemas.openxmlformats.org/markup-compatibility/2006" xmlns:p14="http://schemas.microsoft.com/office/powerpoint/2010/main">
    <mc:Choice Requires="p14">
      <p:transition spd="slow" p14:dur="2000" advClick="0" advTm="166000"/>
    </mc:Choice>
    <mc:Fallback xmlns="">
      <p:transition spd="slow" advClick="0" advTm="1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30" y="900993"/>
            <a:ext cx="8760000" cy="5256000"/>
          </a:xfrm>
          <a:prstGeom prst="rect">
            <a:avLst/>
          </a:prstGeom>
        </p:spPr>
      </p:pic>
    </p:spTree>
    <p:extLst>
      <p:ext uri="{BB962C8B-B14F-4D97-AF65-F5344CB8AC3E}">
        <p14:creationId xmlns:p14="http://schemas.microsoft.com/office/powerpoint/2010/main" val="42890066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554" y="920336"/>
            <a:ext cx="8265600" cy="5313600"/>
          </a:xfrm>
          <a:prstGeom prst="rect">
            <a:avLst/>
          </a:prstGeom>
        </p:spPr>
      </p:pic>
    </p:spTree>
    <p:extLst>
      <p:ext uri="{BB962C8B-B14F-4D97-AF65-F5344CB8AC3E}">
        <p14:creationId xmlns:p14="http://schemas.microsoft.com/office/powerpoint/2010/main" val="28738458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01" y="1039250"/>
            <a:ext cx="9083463" cy="4791600"/>
          </a:xfrm>
          <a:prstGeom prst="rect">
            <a:avLst/>
          </a:prstGeom>
        </p:spPr>
      </p:pic>
    </p:spTree>
    <p:extLst>
      <p:ext uri="{BB962C8B-B14F-4D97-AF65-F5344CB8AC3E}">
        <p14:creationId xmlns:p14="http://schemas.microsoft.com/office/powerpoint/2010/main" val="18144023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775" y="623448"/>
            <a:ext cx="8079120" cy="5770800"/>
          </a:xfrm>
          <a:prstGeom prst="rect">
            <a:avLst/>
          </a:prstGeom>
        </p:spPr>
      </p:pic>
    </p:spTree>
    <p:extLst>
      <p:ext uri="{BB962C8B-B14F-4D97-AF65-F5344CB8AC3E}">
        <p14:creationId xmlns:p14="http://schemas.microsoft.com/office/powerpoint/2010/main" val="13336377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187" y="563294"/>
            <a:ext cx="7752377" cy="5806800"/>
          </a:xfrm>
          <a:prstGeom prst="rect">
            <a:avLst/>
          </a:prstGeom>
        </p:spPr>
      </p:pic>
    </p:spTree>
    <p:extLst>
      <p:ext uri="{BB962C8B-B14F-4D97-AF65-F5344CB8AC3E}">
        <p14:creationId xmlns:p14="http://schemas.microsoft.com/office/powerpoint/2010/main" val="16746160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94" y="1084929"/>
            <a:ext cx="8736661" cy="4831200"/>
          </a:xfrm>
          <a:prstGeom prst="rect">
            <a:avLst/>
          </a:prstGeom>
        </p:spPr>
      </p:pic>
    </p:spTree>
    <p:extLst>
      <p:ext uri="{BB962C8B-B14F-4D97-AF65-F5344CB8AC3E}">
        <p14:creationId xmlns:p14="http://schemas.microsoft.com/office/powerpoint/2010/main" val="217428310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Ιόν">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Ανασκόπηση</Template>
  <TotalTime>869</TotalTime>
  <Words>806</Words>
  <Application>Microsoft Office PowerPoint</Application>
  <PresentationFormat>Ευρεία οθόνη</PresentationFormat>
  <Paragraphs>147</Paragraphs>
  <Slides>30</Slides>
  <Notes>0</Notes>
  <HiddenSlides>0</HiddenSlides>
  <MMClips>5</MMClips>
  <ScaleCrop>false</ScaleCrop>
  <HeadingPairs>
    <vt:vector size="6" baseType="variant">
      <vt:variant>
        <vt:lpstr>Γραμματοσειρές που χρησιμοποιούνται</vt:lpstr>
      </vt:variant>
      <vt:variant>
        <vt:i4>6</vt:i4>
      </vt:variant>
      <vt:variant>
        <vt:lpstr>Θέμα</vt:lpstr>
      </vt:variant>
      <vt:variant>
        <vt:i4>3</vt:i4>
      </vt:variant>
      <vt:variant>
        <vt:lpstr>Τίτλοι διαφανειών</vt:lpstr>
      </vt:variant>
      <vt:variant>
        <vt:i4>30</vt:i4>
      </vt:variant>
    </vt:vector>
  </HeadingPairs>
  <TitlesOfParts>
    <vt:vector size="39" baseType="lpstr">
      <vt:lpstr>Arial</vt:lpstr>
      <vt:lpstr>Calibri</vt:lpstr>
      <vt:lpstr>Calibri Light</vt:lpstr>
      <vt:lpstr>Century Gothic</vt:lpstr>
      <vt:lpstr>Wingdings 2</vt:lpstr>
      <vt:lpstr>Wingdings 3</vt:lpstr>
      <vt:lpstr>HDOfficeLightV0</vt:lpstr>
      <vt:lpstr>1_HDOfficeLightV0</vt:lpstr>
      <vt:lpstr>Ιόν</vt:lpstr>
      <vt:lpstr>1ο ΕΙΔΙΚΟ ΔΗΜΟΤΙΚΟ ΣΧΟΛΕΙΟ ΔΡΑΠΕΤΣΩΝΑΣ</vt:lpstr>
      <vt:lpstr>17 Νοέμβρη 1973 Mία μέρα αξέχαστη στην καρδιά και στην μνήμη όλων των Ελλήνων.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 ξημερώματα της 21ης Απριλίου 1967 γράφεται μια κατάμαυρη σελίδα στην ιστορία της πατρίδας μας. Μια ομάδα αξιωματικών επέβαλε στη χώρα μας την εγκαθίδρυση στυγνού τυραννικού καθεστώτος.</vt:lpstr>
      <vt:lpstr>Για επτά χρόνια το πολίτευμα μας ήταν η δικτατορία… </vt:lpstr>
      <vt:lpstr>Μεγάλη αιμάτινη πληγή στο κορμί της πατρίδας τούτη η περίοδος, όπου ο φασισμός σκέπαζε τα πάντα.</vt:lpstr>
      <vt:lpstr>Το πολίτευμα της Δημοκρατίας ασθενούσε άσχημα και ο λαός υπέφερε…</vt:lpstr>
      <vt:lpstr>Παρουσίαση του PowerPoint</vt:lpstr>
      <vt:lpstr>Οι πρώτοι που αντέδρασαν σε αυτό το καθεστώς, ήταν οι φοιτητές, νέα παιδιά που σπούδαζαν εκείνη την εποχή.</vt:lpstr>
      <vt:lpstr>Παρουσίαση του PowerPoint</vt:lpstr>
      <vt:lpstr>Τετάρτη 14 Νοεμβρίου 1973  :  Οι φοιτητές αποφασίζουν κατάληψη στο χώρο του Εθνικού Μετσόβιου Πολυτεχνείου και γράφουν τα πρώτα συνθήματα: «ΨΩΜΙ, ΠΑΙΔΕΙΑ, ΕΛΕΥΘΕΡΙΑ» - «ΚΑΤΩ Η ΧΟΥΝΤΑ» - «ΔΗΜΟΚΡΑΤΙΑ».</vt:lpstr>
      <vt:lpstr>Πέμπτη 15 Νοεμβρίου 1973 :  Οι φοιτητές της Σχολής Μηχανολόγων φτιάχνουν ραδιοσταθμό. Καλούν με τα μεγάφωνα τον κόσμο να τους συμπαρασταθεί. Το πλήθος πυκνώνει και ο αγώνας φουντώνει.</vt:lpstr>
      <vt:lpstr>Παρουσίαση του PowerPoint</vt:lpstr>
      <vt:lpstr>Παρασκευή 16 Νοεμβρίου 1973 :  Πλήθος λαού κατεβαίνει στο Πολυτεχνείο. Στους δρόμους προκαλούνται συγκρούσεις αστυνομίας και διαδηλωτών.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Νοέμβρη 1974 Mια ημερομηνία που δεν πρέπει να ξεχνάμε</dc:title>
  <dc:creator>Σταυρούλα</dc:creator>
  <cp:lastModifiedBy>Σταυρούλα</cp:lastModifiedBy>
  <cp:revision>75</cp:revision>
  <dcterms:created xsi:type="dcterms:W3CDTF">2015-11-13T16:18:21Z</dcterms:created>
  <dcterms:modified xsi:type="dcterms:W3CDTF">2015-11-16T22:24:19Z</dcterms:modified>
</cp:coreProperties>
</file>